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38"/>
  </p:notesMasterIdLst>
  <p:sldIdLst>
    <p:sldId id="1217" r:id="rId2"/>
    <p:sldId id="1075" r:id="rId3"/>
    <p:sldId id="418" r:id="rId4"/>
    <p:sldId id="1032" r:id="rId5"/>
    <p:sldId id="1033" r:id="rId6"/>
    <p:sldId id="324" r:id="rId7"/>
    <p:sldId id="322" r:id="rId8"/>
    <p:sldId id="323" r:id="rId9"/>
    <p:sldId id="325" r:id="rId10"/>
    <p:sldId id="326" r:id="rId11"/>
    <p:sldId id="327" r:id="rId12"/>
    <p:sldId id="328" r:id="rId13"/>
    <p:sldId id="329" r:id="rId14"/>
    <p:sldId id="330" r:id="rId15"/>
    <p:sldId id="331" r:id="rId16"/>
    <p:sldId id="332" r:id="rId17"/>
    <p:sldId id="333" r:id="rId18"/>
    <p:sldId id="334" r:id="rId19"/>
    <p:sldId id="335" r:id="rId20"/>
    <p:sldId id="337" r:id="rId21"/>
    <p:sldId id="336" r:id="rId22"/>
    <p:sldId id="1342" r:id="rId23"/>
    <p:sldId id="1343" r:id="rId24"/>
    <p:sldId id="1344" r:id="rId25"/>
    <p:sldId id="441" r:id="rId26"/>
    <p:sldId id="443" r:id="rId27"/>
    <p:sldId id="1339" r:id="rId28"/>
    <p:sldId id="1340" r:id="rId29"/>
    <p:sldId id="1345" r:id="rId30"/>
    <p:sldId id="1346" r:id="rId31"/>
    <p:sldId id="1341" r:id="rId32"/>
    <p:sldId id="444" r:id="rId33"/>
    <p:sldId id="446" r:id="rId34"/>
    <p:sldId id="447" r:id="rId35"/>
    <p:sldId id="517" r:id="rId36"/>
    <p:sldId id="518" r:id="rId37"/>
    <p:sldId id="1074" r:id="rId38"/>
    <p:sldId id="440" r:id="rId39"/>
    <p:sldId id="257" r:id="rId40"/>
    <p:sldId id="258" r:id="rId41"/>
    <p:sldId id="501" r:id="rId42"/>
    <p:sldId id="502" r:id="rId43"/>
    <p:sldId id="503" r:id="rId44"/>
    <p:sldId id="521" r:id="rId45"/>
    <p:sldId id="489" r:id="rId46"/>
    <p:sldId id="490" r:id="rId47"/>
    <p:sldId id="491" r:id="rId48"/>
    <p:sldId id="1035" r:id="rId49"/>
    <p:sldId id="261" r:id="rId50"/>
    <p:sldId id="499" r:id="rId51"/>
    <p:sldId id="500" r:id="rId52"/>
    <p:sldId id="483" r:id="rId53"/>
    <p:sldId id="484" r:id="rId54"/>
    <p:sldId id="485" r:id="rId55"/>
    <p:sldId id="486" r:id="rId56"/>
    <p:sldId id="487" r:id="rId57"/>
    <p:sldId id="488" r:id="rId58"/>
    <p:sldId id="458" r:id="rId59"/>
    <p:sldId id="459" r:id="rId60"/>
    <p:sldId id="460" r:id="rId61"/>
    <p:sldId id="461" r:id="rId62"/>
    <p:sldId id="462" r:id="rId63"/>
    <p:sldId id="463" r:id="rId64"/>
    <p:sldId id="464" r:id="rId65"/>
    <p:sldId id="465" r:id="rId66"/>
    <p:sldId id="466" r:id="rId67"/>
    <p:sldId id="1029" r:id="rId68"/>
    <p:sldId id="1030" r:id="rId69"/>
    <p:sldId id="1031" r:id="rId70"/>
    <p:sldId id="1392" r:id="rId71"/>
    <p:sldId id="1393" r:id="rId72"/>
    <p:sldId id="1390" r:id="rId73"/>
    <p:sldId id="1391" r:id="rId74"/>
    <p:sldId id="1021" r:id="rId75"/>
    <p:sldId id="1022" r:id="rId76"/>
    <p:sldId id="1023" r:id="rId77"/>
    <p:sldId id="1363" r:id="rId78"/>
    <p:sldId id="1364" r:id="rId79"/>
    <p:sldId id="476" r:id="rId80"/>
    <p:sldId id="477" r:id="rId81"/>
    <p:sldId id="478" r:id="rId82"/>
    <p:sldId id="479" r:id="rId83"/>
    <p:sldId id="480" r:id="rId84"/>
    <p:sldId id="481" r:id="rId85"/>
    <p:sldId id="482" r:id="rId86"/>
    <p:sldId id="1024" r:id="rId87"/>
    <p:sldId id="1025" r:id="rId88"/>
    <p:sldId id="1026" r:id="rId89"/>
    <p:sldId id="1027" r:id="rId90"/>
    <p:sldId id="1375" r:id="rId91"/>
    <p:sldId id="1376" r:id="rId92"/>
    <p:sldId id="1111" r:id="rId93"/>
    <p:sldId id="1289" r:id="rId94"/>
    <p:sldId id="1290" r:id="rId95"/>
    <p:sldId id="1371" r:id="rId96"/>
    <p:sldId id="1372" r:id="rId97"/>
    <p:sldId id="1373" r:id="rId98"/>
    <p:sldId id="1374" r:id="rId99"/>
    <p:sldId id="1351" r:id="rId100"/>
    <p:sldId id="1352" r:id="rId101"/>
    <p:sldId id="1353" r:id="rId102"/>
    <p:sldId id="454" r:id="rId103"/>
    <p:sldId id="455" r:id="rId104"/>
    <p:sldId id="456" r:id="rId105"/>
    <p:sldId id="457" r:id="rId106"/>
    <p:sldId id="498" r:id="rId107"/>
    <p:sldId id="1018" r:id="rId108"/>
    <p:sldId id="259" r:id="rId109"/>
    <p:sldId id="260" r:id="rId110"/>
    <p:sldId id="1218" r:id="rId111"/>
    <p:sldId id="1219" r:id="rId112"/>
    <p:sldId id="1019" r:id="rId113"/>
    <p:sldId id="1220" r:id="rId114"/>
    <p:sldId id="1020" r:id="rId115"/>
    <p:sldId id="267" r:id="rId116"/>
    <p:sldId id="1383" r:id="rId117"/>
    <p:sldId id="1384" r:id="rId118"/>
    <p:sldId id="1036" r:id="rId119"/>
    <p:sldId id="1037" r:id="rId120"/>
    <p:sldId id="1038" r:id="rId121"/>
    <p:sldId id="1039" r:id="rId122"/>
    <p:sldId id="1040" r:id="rId123"/>
    <p:sldId id="1070" r:id="rId124"/>
    <p:sldId id="1071" r:id="rId125"/>
    <p:sldId id="1072" r:id="rId126"/>
    <p:sldId id="1073" r:id="rId127"/>
    <p:sldId id="338" r:id="rId128"/>
    <p:sldId id="339" r:id="rId129"/>
    <p:sldId id="340" r:id="rId130"/>
    <p:sldId id="341" r:id="rId131"/>
    <p:sldId id="342" r:id="rId132"/>
    <p:sldId id="1028" r:id="rId133"/>
    <p:sldId id="894" r:id="rId134"/>
    <p:sldId id="895" r:id="rId135"/>
    <p:sldId id="921" r:id="rId136"/>
    <p:sldId id="922" r:id="rId137"/>
    <p:sldId id="923" r:id="rId138"/>
    <p:sldId id="924" r:id="rId139"/>
    <p:sldId id="925" r:id="rId140"/>
    <p:sldId id="926" r:id="rId141"/>
    <p:sldId id="1377" r:id="rId142"/>
    <p:sldId id="1379" r:id="rId143"/>
    <p:sldId id="1378" r:id="rId144"/>
    <p:sldId id="1380" r:id="rId145"/>
    <p:sldId id="1010" r:id="rId146"/>
    <p:sldId id="997" r:id="rId147"/>
    <p:sldId id="998" r:id="rId148"/>
    <p:sldId id="1065" r:id="rId149"/>
    <p:sldId id="1066" r:id="rId150"/>
    <p:sldId id="1067" r:id="rId151"/>
    <p:sldId id="1068" r:id="rId152"/>
    <p:sldId id="1069" r:id="rId153"/>
    <p:sldId id="1369" r:id="rId154"/>
    <p:sldId id="1370" r:id="rId155"/>
    <p:sldId id="1324" r:id="rId156"/>
    <p:sldId id="1325" r:id="rId157"/>
    <p:sldId id="1326" r:id="rId158"/>
    <p:sldId id="1327" r:id="rId159"/>
    <p:sldId id="1328" r:id="rId160"/>
    <p:sldId id="1329" r:id="rId161"/>
    <p:sldId id="274" r:id="rId162"/>
    <p:sldId id="275" r:id="rId163"/>
    <p:sldId id="276" r:id="rId164"/>
    <p:sldId id="1394" r:id="rId165"/>
    <p:sldId id="1395" r:id="rId166"/>
    <p:sldId id="277" r:id="rId167"/>
    <p:sldId id="999" r:id="rId168"/>
    <p:sldId id="318" r:id="rId169"/>
    <p:sldId id="1000" r:id="rId170"/>
    <p:sldId id="1015" r:id="rId171"/>
    <p:sldId id="1347" r:id="rId172"/>
    <p:sldId id="1348" r:id="rId173"/>
    <p:sldId id="1349" r:id="rId174"/>
    <p:sldId id="1350" r:id="rId175"/>
    <p:sldId id="1365" r:id="rId176"/>
    <p:sldId id="1366" r:id="rId177"/>
    <p:sldId id="1354" r:id="rId178"/>
    <p:sldId id="1355" r:id="rId179"/>
    <p:sldId id="1356" r:id="rId180"/>
    <p:sldId id="1001" r:id="rId181"/>
    <p:sldId id="1002" r:id="rId182"/>
    <p:sldId id="1003" r:id="rId183"/>
    <p:sldId id="1004" r:id="rId184"/>
    <p:sldId id="1062" r:id="rId185"/>
    <p:sldId id="1330" r:id="rId186"/>
    <p:sldId id="1064" r:id="rId187"/>
    <p:sldId id="1320" r:id="rId188"/>
    <p:sldId id="1321" r:id="rId189"/>
    <p:sldId id="1322" r:id="rId190"/>
    <p:sldId id="1323" r:id="rId191"/>
    <p:sldId id="1367" r:id="rId192"/>
    <p:sldId id="1368" r:id="rId193"/>
    <p:sldId id="1011" r:id="rId194"/>
    <p:sldId id="1012" r:id="rId195"/>
    <p:sldId id="1013" r:id="rId196"/>
    <p:sldId id="1014" r:id="rId197"/>
    <p:sldId id="1331" r:id="rId198"/>
    <p:sldId id="1332" r:id="rId199"/>
    <p:sldId id="1333" r:id="rId200"/>
    <p:sldId id="1357" r:id="rId201"/>
    <p:sldId id="1358" r:id="rId202"/>
    <p:sldId id="1381" r:id="rId203"/>
    <p:sldId id="1382" r:id="rId204"/>
    <p:sldId id="1385" r:id="rId205"/>
    <p:sldId id="1386" r:id="rId206"/>
    <p:sldId id="1005" r:id="rId207"/>
    <p:sldId id="284" r:id="rId208"/>
    <p:sldId id="1041" r:id="rId209"/>
    <p:sldId id="1006" r:id="rId210"/>
    <p:sldId id="1016" r:id="rId211"/>
    <p:sldId id="1007" r:id="rId212"/>
    <p:sldId id="1008" r:id="rId213"/>
    <p:sldId id="1009" r:id="rId214"/>
    <p:sldId id="1359" r:id="rId215"/>
    <p:sldId id="1076" r:id="rId216"/>
    <p:sldId id="1077" r:id="rId217"/>
    <p:sldId id="1078" r:id="rId218"/>
    <p:sldId id="1079" r:id="rId219"/>
    <p:sldId id="1080" r:id="rId220"/>
    <p:sldId id="1360" r:id="rId221"/>
    <p:sldId id="1361" r:id="rId222"/>
    <p:sldId id="1362" r:id="rId223"/>
    <p:sldId id="724" r:id="rId224"/>
    <p:sldId id="725" r:id="rId225"/>
    <p:sldId id="726" r:id="rId226"/>
    <p:sldId id="1231" r:id="rId227"/>
    <p:sldId id="315" r:id="rId228"/>
    <p:sldId id="316" r:id="rId229"/>
    <p:sldId id="317" r:id="rId230"/>
    <p:sldId id="1387" r:id="rId231"/>
    <p:sldId id="319" r:id="rId232"/>
    <p:sldId id="320" r:id="rId233"/>
    <p:sldId id="321" r:id="rId234"/>
    <p:sldId id="1388" r:id="rId235"/>
    <p:sldId id="1389" r:id="rId236"/>
    <p:sldId id="515" r:id="rId23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413" autoAdjust="0"/>
    <p:restoredTop sz="94660"/>
  </p:normalViewPr>
  <p:slideViewPr>
    <p:cSldViewPr snapToGrid="0">
      <p:cViewPr varScale="1">
        <p:scale>
          <a:sx n="109" d="100"/>
          <a:sy n="109" d="100"/>
        </p:scale>
        <p:origin x="108" y="10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slide" Target="slides/slide236.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notesMaster" Target="notesMasters/notesMaster1.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presProps" Target="presProps.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viewProps" Target="viewProps.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theme" Target="theme/theme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36" Type="http://schemas.openxmlformats.org/officeDocument/2006/relationships/slide" Target="slides/slide235.xml"/><Relationship Id="rId26" Type="http://schemas.openxmlformats.org/officeDocument/2006/relationships/slide" Target="slides/slide25.xml"/><Relationship Id="rId231" Type="http://schemas.openxmlformats.org/officeDocument/2006/relationships/slide" Target="slides/slide230.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tableStyles" Target="tableStyles.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image" Target="../media/image24.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9.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3619D46-51FE-44A3-96C2-C87A52CC1B3B}" type="datetimeFigureOut">
              <a:rPr lang="zh-CN" altLang="en-US" smtClean="0"/>
              <a:t>2022/2/11</a:t>
            </a:fld>
            <a:endParaRPr lang="zh-CN" alt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79D5282-A5DE-49BD-8906-6E33D44EEB77}" type="slidenum">
              <a:rPr lang="zh-CN" altLang="en-US" smtClean="0"/>
              <a:t>‹#›</a:t>
            </a:fld>
            <a:endParaRPr lang="zh-CN" altLang="en-US"/>
          </a:p>
        </p:txBody>
      </p:sp>
    </p:spTree>
    <p:extLst>
      <p:ext uri="{BB962C8B-B14F-4D97-AF65-F5344CB8AC3E}">
        <p14:creationId xmlns:p14="http://schemas.microsoft.com/office/powerpoint/2010/main" val="17961757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B960337-2D1B-4E45-9FA1-02BD987730BB}" type="slidenum">
              <a:rPr lang="zh-CN" altLang="en-US" smtClean="0"/>
              <a:t>19</a:t>
            </a:fld>
            <a:endParaRPr lang="zh-CN" altLang="en-US"/>
          </a:p>
        </p:txBody>
      </p:sp>
    </p:spTree>
    <p:extLst>
      <p:ext uri="{BB962C8B-B14F-4D97-AF65-F5344CB8AC3E}">
        <p14:creationId xmlns:p14="http://schemas.microsoft.com/office/powerpoint/2010/main" val="35394561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B960337-2D1B-4E45-9FA1-02BD987730BB}" type="slidenum">
              <a:rPr lang="zh-CN" altLang="en-US" smtClean="0"/>
              <a:t>218</a:t>
            </a:fld>
            <a:endParaRPr lang="zh-CN" altLang="en-US"/>
          </a:p>
        </p:txBody>
      </p:sp>
    </p:spTree>
    <p:extLst>
      <p:ext uri="{BB962C8B-B14F-4D97-AF65-F5344CB8AC3E}">
        <p14:creationId xmlns:p14="http://schemas.microsoft.com/office/powerpoint/2010/main" val="37523766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CC4E0E-CC8F-41AC-82A9-7AA4B84F7C20}"/>
              </a:ext>
            </a:extLst>
          </p:cNvPr>
          <p:cNvSpPr>
            <a:spLocks noGrp="1"/>
          </p:cNvSpPr>
          <p:nvPr>
            <p:ph type="ctrTitle"/>
          </p:nvPr>
        </p:nvSpPr>
        <p:spPr>
          <a:xfrm>
            <a:off x="1524000" y="1122363"/>
            <a:ext cx="9144000" cy="2387600"/>
          </a:xfrm>
        </p:spPr>
        <p:txBody>
          <a:bodyPr anchor="b"/>
          <a:lstStyle>
            <a:lvl1pPr algn="ctr">
              <a:defRPr sz="6000"/>
            </a:lvl1pPr>
          </a:lstStyle>
          <a:p>
            <a:r>
              <a:rPr lang="en-US" altLang="zh-CN"/>
              <a:t>Click to edit Master title style</a:t>
            </a:r>
            <a:endParaRPr lang="zh-CN" altLang="en-US"/>
          </a:p>
        </p:txBody>
      </p:sp>
      <p:sp>
        <p:nvSpPr>
          <p:cNvPr id="3" name="Subtitle 2">
            <a:extLst>
              <a:ext uri="{FF2B5EF4-FFF2-40B4-BE49-F238E27FC236}">
                <a16:creationId xmlns:a16="http://schemas.microsoft.com/office/drawing/2014/main" id="{C3A265AD-DCA4-4E96-8DC8-0825EC72EBE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a:t>Click to edit Master subtitle style</a:t>
            </a:r>
            <a:endParaRPr lang="zh-CN" altLang="en-US"/>
          </a:p>
        </p:txBody>
      </p:sp>
      <p:sp>
        <p:nvSpPr>
          <p:cNvPr id="4" name="Date Placeholder 3">
            <a:extLst>
              <a:ext uri="{FF2B5EF4-FFF2-40B4-BE49-F238E27FC236}">
                <a16:creationId xmlns:a16="http://schemas.microsoft.com/office/drawing/2014/main" id="{1F43B7EB-33E1-48A4-B77F-4AE86B1D013F}"/>
              </a:ext>
            </a:extLst>
          </p:cNvPr>
          <p:cNvSpPr>
            <a:spLocks noGrp="1"/>
          </p:cNvSpPr>
          <p:nvPr>
            <p:ph type="dt" sz="half" idx="10"/>
          </p:nvPr>
        </p:nvSpPr>
        <p:spPr/>
        <p:txBody>
          <a:bodyPr/>
          <a:lstStyle/>
          <a:p>
            <a:fld id="{68A18E24-4789-4F79-83B5-10E132DAA956}" type="datetimeFigureOut">
              <a:rPr lang="zh-CN" altLang="en-US" smtClean="0"/>
              <a:t>2022/2/11</a:t>
            </a:fld>
            <a:endParaRPr lang="zh-CN" altLang="en-US"/>
          </a:p>
        </p:txBody>
      </p:sp>
      <p:sp>
        <p:nvSpPr>
          <p:cNvPr id="5" name="Footer Placeholder 4">
            <a:extLst>
              <a:ext uri="{FF2B5EF4-FFF2-40B4-BE49-F238E27FC236}">
                <a16:creationId xmlns:a16="http://schemas.microsoft.com/office/drawing/2014/main" id="{F14D3976-7FCC-4AB0-A8EC-51EFE5EA0BBB}"/>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BCF6D3D0-0DC6-47EB-8DF0-0B8EFA2B9277}"/>
              </a:ext>
            </a:extLst>
          </p:cNvPr>
          <p:cNvSpPr>
            <a:spLocks noGrp="1"/>
          </p:cNvSpPr>
          <p:nvPr>
            <p:ph type="sldNum" sz="quarter" idx="12"/>
          </p:nvPr>
        </p:nvSpPr>
        <p:spPr/>
        <p:txBody>
          <a:bodyPr/>
          <a:lstStyle/>
          <a:p>
            <a:fld id="{9A782407-D9BC-4167-BE37-79C7335FAD2C}" type="slidenum">
              <a:rPr lang="zh-CN" altLang="en-US" smtClean="0"/>
              <a:t>‹#›</a:t>
            </a:fld>
            <a:endParaRPr lang="zh-CN" altLang="en-US"/>
          </a:p>
        </p:txBody>
      </p:sp>
    </p:spTree>
    <p:extLst>
      <p:ext uri="{BB962C8B-B14F-4D97-AF65-F5344CB8AC3E}">
        <p14:creationId xmlns:p14="http://schemas.microsoft.com/office/powerpoint/2010/main" val="11135331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C8D2A7-1F77-44B1-8DF9-29F62DCA3BDD}"/>
              </a:ext>
            </a:extLst>
          </p:cNvPr>
          <p:cNvSpPr>
            <a:spLocks noGrp="1"/>
          </p:cNvSpPr>
          <p:nvPr>
            <p:ph type="title"/>
          </p:nvPr>
        </p:nvSpPr>
        <p:spPr/>
        <p:txBody>
          <a:bodyPr/>
          <a:lstStyle/>
          <a:p>
            <a:r>
              <a:rPr lang="en-US" altLang="zh-CN"/>
              <a:t>Click to edit Master title style</a:t>
            </a:r>
            <a:endParaRPr lang="zh-CN" altLang="en-US"/>
          </a:p>
        </p:txBody>
      </p:sp>
      <p:sp>
        <p:nvSpPr>
          <p:cNvPr id="3" name="Vertical Text Placeholder 2">
            <a:extLst>
              <a:ext uri="{FF2B5EF4-FFF2-40B4-BE49-F238E27FC236}">
                <a16:creationId xmlns:a16="http://schemas.microsoft.com/office/drawing/2014/main" id="{7B8E0DF9-8DE7-42B0-A2D4-2D1C0AEA4C07}"/>
              </a:ext>
            </a:extLst>
          </p:cNvPr>
          <p:cNvSpPr>
            <a:spLocks noGrp="1"/>
          </p:cNvSpPr>
          <p:nvPr>
            <p:ph type="body" orient="vert" idx="1"/>
          </p:nvPr>
        </p:nvSpPr>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9D4258A6-59D4-4B5A-8F9E-C13792584949}"/>
              </a:ext>
            </a:extLst>
          </p:cNvPr>
          <p:cNvSpPr>
            <a:spLocks noGrp="1"/>
          </p:cNvSpPr>
          <p:nvPr>
            <p:ph type="dt" sz="half" idx="10"/>
          </p:nvPr>
        </p:nvSpPr>
        <p:spPr/>
        <p:txBody>
          <a:bodyPr/>
          <a:lstStyle/>
          <a:p>
            <a:fld id="{68A18E24-4789-4F79-83B5-10E132DAA956}" type="datetimeFigureOut">
              <a:rPr lang="zh-CN" altLang="en-US" smtClean="0"/>
              <a:t>2022/2/11</a:t>
            </a:fld>
            <a:endParaRPr lang="zh-CN" altLang="en-US"/>
          </a:p>
        </p:txBody>
      </p:sp>
      <p:sp>
        <p:nvSpPr>
          <p:cNvPr id="5" name="Footer Placeholder 4">
            <a:extLst>
              <a:ext uri="{FF2B5EF4-FFF2-40B4-BE49-F238E27FC236}">
                <a16:creationId xmlns:a16="http://schemas.microsoft.com/office/drawing/2014/main" id="{C5B1B52B-B86E-41B6-81E9-0CE6E6514E9D}"/>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7E56F0CF-3C4C-4850-B768-B0076F0E7ACD}"/>
              </a:ext>
            </a:extLst>
          </p:cNvPr>
          <p:cNvSpPr>
            <a:spLocks noGrp="1"/>
          </p:cNvSpPr>
          <p:nvPr>
            <p:ph type="sldNum" sz="quarter" idx="12"/>
          </p:nvPr>
        </p:nvSpPr>
        <p:spPr/>
        <p:txBody>
          <a:bodyPr/>
          <a:lstStyle/>
          <a:p>
            <a:fld id="{9A782407-D9BC-4167-BE37-79C7335FAD2C}" type="slidenum">
              <a:rPr lang="zh-CN" altLang="en-US" smtClean="0"/>
              <a:t>‹#›</a:t>
            </a:fld>
            <a:endParaRPr lang="zh-CN" altLang="en-US"/>
          </a:p>
        </p:txBody>
      </p:sp>
    </p:spTree>
    <p:extLst>
      <p:ext uri="{BB962C8B-B14F-4D97-AF65-F5344CB8AC3E}">
        <p14:creationId xmlns:p14="http://schemas.microsoft.com/office/powerpoint/2010/main" val="17752643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AF6B75C-A0EB-40AD-A69B-77746B0780F0}"/>
              </a:ext>
            </a:extLst>
          </p:cNvPr>
          <p:cNvSpPr>
            <a:spLocks noGrp="1"/>
          </p:cNvSpPr>
          <p:nvPr>
            <p:ph type="title" orient="vert"/>
          </p:nvPr>
        </p:nvSpPr>
        <p:spPr>
          <a:xfrm>
            <a:off x="8724900" y="365125"/>
            <a:ext cx="2628900" cy="5811838"/>
          </a:xfrm>
        </p:spPr>
        <p:txBody>
          <a:bodyPr vert="eaVert"/>
          <a:lstStyle/>
          <a:p>
            <a:r>
              <a:rPr lang="en-US" altLang="zh-CN"/>
              <a:t>Click to edit Master title style</a:t>
            </a:r>
            <a:endParaRPr lang="zh-CN" altLang="en-US"/>
          </a:p>
        </p:txBody>
      </p:sp>
      <p:sp>
        <p:nvSpPr>
          <p:cNvPr id="3" name="Vertical Text Placeholder 2">
            <a:extLst>
              <a:ext uri="{FF2B5EF4-FFF2-40B4-BE49-F238E27FC236}">
                <a16:creationId xmlns:a16="http://schemas.microsoft.com/office/drawing/2014/main" id="{17375AF8-4F3B-49F7-86A3-8CA85D7E1E31}"/>
              </a:ext>
            </a:extLst>
          </p:cNvPr>
          <p:cNvSpPr>
            <a:spLocks noGrp="1"/>
          </p:cNvSpPr>
          <p:nvPr>
            <p:ph type="body" orient="vert" idx="1"/>
          </p:nvPr>
        </p:nvSpPr>
        <p:spPr>
          <a:xfrm>
            <a:off x="838200" y="365125"/>
            <a:ext cx="7734300" cy="5811838"/>
          </a:xfrm>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C5301135-4C52-4751-BE9D-1783E7400AB3}"/>
              </a:ext>
            </a:extLst>
          </p:cNvPr>
          <p:cNvSpPr>
            <a:spLocks noGrp="1"/>
          </p:cNvSpPr>
          <p:nvPr>
            <p:ph type="dt" sz="half" idx="10"/>
          </p:nvPr>
        </p:nvSpPr>
        <p:spPr/>
        <p:txBody>
          <a:bodyPr/>
          <a:lstStyle/>
          <a:p>
            <a:fld id="{68A18E24-4789-4F79-83B5-10E132DAA956}" type="datetimeFigureOut">
              <a:rPr lang="zh-CN" altLang="en-US" smtClean="0"/>
              <a:t>2022/2/11</a:t>
            </a:fld>
            <a:endParaRPr lang="zh-CN" altLang="en-US"/>
          </a:p>
        </p:txBody>
      </p:sp>
      <p:sp>
        <p:nvSpPr>
          <p:cNvPr id="5" name="Footer Placeholder 4">
            <a:extLst>
              <a:ext uri="{FF2B5EF4-FFF2-40B4-BE49-F238E27FC236}">
                <a16:creationId xmlns:a16="http://schemas.microsoft.com/office/drawing/2014/main" id="{D6FAC511-6BCA-4747-B563-AC874E5562ED}"/>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C1F928BC-C2E8-4D9F-9863-1B3447AE0494}"/>
              </a:ext>
            </a:extLst>
          </p:cNvPr>
          <p:cNvSpPr>
            <a:spLocks noGrp="1"/>
          </p:cNvSpPr>
          <p:nvPr>
            <p:ph type="sldNum" sz="quarter" idx="12"/>
          </p:nvPr>
        </p:nvSpPr>
        <p:spPr/>
        <p:txBody>
          <a:bodyPr/>
          <a:lstStyle/>
          <a:p>
            <a:fld id="{9A782407-D9BC-4167-BE37-79C7335FAD2C}" type="slidenum">
              <a:rPr lang="zh-CN" altLang="en-US" smtClean="0"/>
              <a:t>‹#›</a:t>
            </a:fld>
            <a:endParaRPr lang="zh-CN" altLang="en-US"/>
          </a:p>
        </p:txBody>
      </p:sp>
    </p:spTree>
    <p:extLst>
      <p:ext uri="{BB962C8B-B14F-4D97-AF65-F5344CB8AC3E}">
        <p14:creationId xmlns:p14="http://schemas.microsoft.com/office/powerpoint/2010/main" val="38971112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AB4EF5-ACD5-4ADD-8249-417949502B1A}"/>
              </a:ext>
            </a:extLst>
          </p:cNvPr>
          <p:cNvSpPr>
            <a:spLocks noGrp="1"/>
          </p:cNvSpPr>
          <p:nvPr>
            <p:ph type="title"/>
          </p:nvPr>
        </p:nvSpPr>
        <p:spPr/>
        <p:txBody>
          <a:bodyPr/>
          <a:lstStyle/>
          <a:p>
            <a:r>
              <a:rPr lang="en-US" altLang="zh-CN"/>
              <a:t>Click to edit Master title style</a:t>
            </a:r>
            <a:endParaRPr lang="zh-CN" altLang="en-US"/>
          </a:p>
        </p:txBody>
      </p:sp>
      <p:sp>
        <p:nvSpPr>
          <p:cNvPr id="3" name="Content Placeholder 2">
            <a:extLst>
              <a:ext uri="{FF2B5EF4-FFF2-40B4-BE49-F238E27FC236}">
                <a16:creationId xmlns:a16="http://schemas.microsoft.com/office/drawing/2014/main" id="{A9EEDDFA-3B45-498B-A261-1E8DF844B753}"/>
              </a:ext>
            </a:extLst>
          </p:cNvPr>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5DE592D3-DFBE-4B82-B8CD-ADD5E4975462}"/>
              </a:ext>
            </a:extLst>
          </p:cNvPr>
          <p:cNvSpPr>
            <a:spLocks noGrp="1"/>
          </p:cNvSpPr>
          <p:nvPr>
            <p:ph type="dt" sz="half" idx="10"/>
          </p:nvPr>
        </p:nvSpPr>
        <p:spPr/>
        <p:txBody>
          <a:bodyPr/>
          <a:lstStyle/>
          <a:p>
            <a:fld id="{68A18E24-4789-4F79-83B5-10E132DAA956}" type="datetimeFigureOut">
              <a:rPr lang="zh-CN" altLang="en-US" smtClean="0"/>
              <a:t>2022/2/11</a:t>
            </a:fld>
            <a:endParaRPr lang="zh-CN" altLang="en-US"/>
          </a:p>
        </p:txBody>
      </p:sp>
      <p:sp>
        <p:nvSpPr>
          <p:cNvPr id="5" name="Footer Placeholder 4">
            <a:extLst>
              <a:ext uri="{FF2B5EF4-FFF2-40B4-BE49-F238E27FC236}">
                <a16:creationId xmlns:a16="http://schemas.microsoft.com/office/drawing/2014/main" id="{06FB0BF2-7396-47C6-8ED9-6C281DA8121F}"/>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6AF7C481-BB47-4831-B4AE-8E82BECE9CF5}"/>
              </a:ext>
            </a:extLst>
          </p:cNvPr>
          <p:cNvSpPr>
            <a:spLocks noGrp="1"/>
          </p:cNvSpPr>
          <p:nvPr>
            <p:ph type="sldNum" sz="quarter" idx="12"/>
          </p:nvPr>
        </p:nvSpPr>
        <p:spPr/>
        <p:txBody>
          <a:bodyPr/>
          <a:lstStyle/>
          <a:p>
            <a:fld id="{9A782407-D9BC-4167-BE37-79C7335FAD2C}" type="slidenum">
              <a:rPr lang="zh-CN" altLang="en-US" smtClean="0"/>
              <a:t>‹#›</a:t>
            </a:fld>
            <a:endParaRPr lang="zh-CN" altLang="en-US"/>
          </a:p>
        </p:txBody>
      </p:sp>
    </p:spTree>
    <p:extLst>
      <p:ext uri="{BB962C8B-B14F-4D97-AF65-F5344CB8AC3E}">
        <p14:creationId xmlns:p14="http://schemas.microsoft.com/office/powerpoint/2010/main" val="32103130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0050BF-81B8-4C72-B5F4-DE7D988552D1}"/>
              </a:ext>
            </a:extLst>
          </p:cNvPr>
          <p:cNvSpPr>
            <a:spLocks noGrp="1"/>
          </p:cNvSpPr>
          <p:nvPr>
            <p:ph type="title"/>
          </p:nvPr>
        </p:nvSpPr>
        <p:spPr>
          <a:xfrm>
            <a:off x="831850" y="1709738"/>
            <a:ext cx="10515600" cy="2852737"/>
          </a:xfrm>
        </p:spPr>
        <p:txBody>
          <a:bodyPr anchor="b"/>
          <a:lstStyle>
            <a:lvl1pPr>
              <a:defRPr sz="6000"/>
            </a:lvl1pPr>
          </a:lstStyle>
          <a:p>
            <a:r>
              <a:rPr lang="en-US" altLang="zh-CN"/>
              <a:t>Click to edit Master title style</a:t>
            </a:r>
            <a:endParaRPr lang="zh-CN" altLang="en-US"/>
          </a:p>
        </p:txBody>
      </p:sp>
      <p:sp>
        <p:nvSpPr>
          <p:cNvPr id="3" name="Text Placeholder 2">
            <a:extLst>
              <a:ext uri="{FF2B5EF4-FFF2-40B4-BE49-F238E27FC236}">
                <a16:creationId xmlns:a16="http://schemas.microsoft.com/office/drawing/2014/main" id="{2B13500F-22CA-4DE1-B8AA-47D0D1BCC17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ltLang="zh-CN"/>
              <a:t>Click to edit Master text styles</a:t>
            </a:r>
          </a:p>
        </p:txBody>
      </p:sp>
      <p:sp>
        <p:nvSpPr>
          <p:cNvPr id="4" name="Date Placeholder 3">
            <a:extLst>
              <a:ext uri="{FF2B5EF4-FFF2-40B4-BE49-F238E27FC236}">
                <a16:creationId xmlns:a16="http://schemas.microsoft.com/office/drawing/2014/main" id="{ED1D759A-C246-4552-96E2-0C17CAB63C4F}"/>
              </a:ext>
            </a:extLst>
          </p:cNvPr>
          <p:cNvSpPr>
            <a:spLocks noGrp="1"/>
          </p:cNvSpPr>
          <p:nvPr>
            <p:ph type="dt" sz="half" idx="10"/>
          </p:nvPr>
        </p:nvSpPr>
        <p:spPr/>
        <p:txBody>
          <a:bodyPr/>
          <a:lstStyle/>
          <a:p>
            <a:fld id="{68A18E24-4789-4F79-83B5-10E132DAA956}" type="datetimeFigureOut">
              <a:rPr lang="zh-CN" altLang="en-US" smtClean="0"/>
              <a:t>2022/2/11</a:t>
            </a:fld>
            <a:endParaRPr lang="zh-CN" altLang="en-US"/>
          </a:p>
        </p:txBody>
      </p:sp>
      <p:sp>
        <p:nvSpPr>
          <p:cNvPr id="5" name="Footer Placeholder 4">
            <a:extLst>
              <a:ext uri="{FF2B5EF4-FFF2-40B4-BE49-F238E27FC236}">
                <a16:creationId xmlns:a16="http://schemas.microsoft.com/office/drawing/2014/main" id="{1AB56666-AA98-4EA6-8D09-AAA5906AD26E}"/>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40D65AD4-4561-4A8C-87E9-F6FC2C5A96E4}"/>
              </a:ext>
            </a:extLst>
          </p:cNvPr>
          <p:cNvSpPr>
            <a:spLocks noGrp="1"/>
          </p:cNvSpPr>
          <p:nvPr>
            <p:ph type="sldNum" sz="quarter" idx="12"/>
          </p:nvPr>
        </p:nvSpPr>
        <p:spPr/>
        <p:txBody>
          <a:bodyPr/>
          <a:lstStyle/>
          <a:p>
            <a:fld id="{9A782407-D9BC-4167-BE37-79C7335FAD2C}" type="slidenum">
              <a:rPr lang="zh-CN" altLang="en-US" smtClean="0"/>
              <a:t>‹#›</a:t>
            </a:fld>
            <a:endParaRPr lang="zh-CN" altLang="en-US"/>
          </a:p>
        </p:txBody>
      </p:sp>
    </p:spTree>
    <p:extLst>
      <p:ext uri="{BB962C8B-B14F-4D97-AF65-F5344CB8AC3E}">
        <p14:creationId xmlns:p14="http://schemas.microsoft.com/office/powerpoint/2010/main" val="2855092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1027F0-0AA3-481B-BFFE-8243F5CB093C}"/>
              </a:ext>
            </a:extLst>
          </p:cNvPr>
          <p:cNvSpPr>
            <a:spLocks noGrp="1"/>
          </p:cNvSpPr>
          <p:nvPr>
            <p:ph type="title"/>
          </p:nvPr>
        </p:nvSpPr>
        <p:spPr/>
        <p:txBody>
          <a:bodyPr/>
          <a:lstStyle/>
          <a:p>
            <a:r>
              <a:rPr lang="en-US" altLang="zh-CN"/>
              <a:t>Click to edit Master title style</a:t>
            </a:r>
            <a:endParaRPr lang="zh-CN" altLang="en-US"/>
          </a:p>
        </p:txBody>
      </p:sp>
      <p:sp>
        <p:nvSpPr>
          <p:cNvPr id="3" name="Content Placeholder 2">
            <a:extLst>
              <a:ext uri="{FF2B5EF4-FFF2-40B4-BE49-F238E27FC236}">
                <a16:creationId xmlns:a16="http://schemas.microsoft.com/office/drawing/2014/main" id="{B5AA314D-07DC-465E-8E48-ECE63D956EF9}"/>
              </a:ext>
            </a:extLst>
          </p:cNvPr>
          <p:cNvSpPr>
            <a:spLocks noGrp="1"/>
          </p:cNvSpPr>
          <p:nvPr>
            <p:ph sz="half" idx="1"/>
          </p:nvPr>
        </p:nvSpPr>
        <p:spPr>
          <a:xfrm>
            <a:off x="838200" y="1825625"/>
            <a:ext cx="5181600" cy="435133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a:extLst>
              <a:ext uri="{FF2B5EF4-FFF2-40B4-BE49-F238E27FC236}">
                <a16:creationId xmlns:a16="http://schemas.microsoft.com/office/drawing/2014/main" id="{6F7F237F-9567-4980-80FB-6B6482582FD3}"/>
              </a:ext>
            </a:extLst>
          </p:cNvPr>
          <p:cNvSpPr>
            <a:spLocks noGrp="1"/>
          </p:cNvSpPr>
          <p:nvPr>
            <p:ph sz="half" idx="2"/>
          </p:nvPr>
        </p:nvSpPr>
        <p:spPr>
          <a:xfrm>
            <a:off x="6172200" y="1825625"/>
            <a:ext cx="5181600" cy="435133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Date Placeholder 4">
            <a:extLst>
              <a:ext uri="{FF2B5EF4-FFF2-40B4-BE49-F238E27FC236}">
                <a16:creationId xmlns:a16="http://schemas.microsoft.com/office/drawing/2014/main" id="{6161CA94-3576-4A98-B324-C2EEDFA85A40}"/>
              </a:ext>
            </a:extLst>
          </p:cNvPr>
          <p:cNvSpPr>
            <a:spLocks noGrp="1"/>
          </p:cNvSpPr>
          <p:nvPr>
            <p:ph type="dt" sz="half" idx="10"/>
          </p:nvPr>
        </p:nvSpPr>
        <p:spPr/>
        <p:txBody>
          <a:bodyPr/>
          <a:lstStyle/>
          <a:p>
            <a:fld id="{68A18E24-4789-4F79-83B5-10E132DAA956}" type="datetimeFigureOut">
              <a:rPr lang="zh-CN" altLang="en-US" smtClean="0"/>
              <a:t>2022/2/11</a:t>
            </a:fld>
            <a:endParaRPr lang="zh-CN" altLang="en-US"/>
          </a:p>
        </p:txBody>
      </p:sp>
      <p:sp>
        <p:nvSpPr>
          <p:cNvPr id="6" name="Footer Placeholder 5">
            <a:extLst>
              <a:ext uri="{FF2B5EF4-FFF2-40B4-BE49-F238E27FC236}">
                <a16:creationId xmlns:a16="http://schemas.microsoft.com/office/drawing/2014/main" id="{C5DCB01D-AFF7-4326-BBB0-3F5F74C69D56}"/>
              </a:ext>
            </a:extLst>
          </p:cNvPr>
          <p:cNvSpPr>
            <a:spLocks noGrp="1"/>
          </p:cNvSpPr>
          <p:nvPr>
            <p:ph type="ftr" sz="quarter" idx="11"/>
          </p:nvPr>
        </p:nvSpPr>
        <p:spPr/>
        <p:txBody>
          <a:bodyPr/>
          <a:lstStyle/>
          <a:p>
            <a:endParaRPr lang="zh-CN" altLang="en-US"/>
          </a:p>
        </p:txBody>
      </p:sp>
      <p:sp>
        <p:nvSpPr>
          <p:cNvPr id="7" name="Slide Number Placeholder 6">
            <a:extLst>
              <a:ext uri="{FF2B5EF4-FFF2-40B4-BE49-F238E27FC236}">
                <a16:creationId xmlns:a16="http://schemas.microsoft.com/office/drawing/2014/main" id="{4E3BDBC7-30CC-4B01-BE62-FA975547D687}"/>
              </a:ext>
            </a:extLst>
          </p:cNvPr>
          <p:cNvSpPr>
            <a:spLocks noGrp="1"/>
          </p:cNvSpPr>
          <p:nvPr>
            <p:ph type="sldNum" sz="quarter" idx="12"/>
          </p:nvPr>
        </p:nvSpPr>
        <p:spPr/>
        <p:txBody>
          <a:bodyPr/>
          <a:lstStyle/>
          <a:p>
            <a:fld id="{9A782407-D9BC-4167-BE37-79C7335FAD2C}" type="slidenum">
              <a:rPr lang="zh-CN" altLang="en-US" smtClean="0"/>
              <a:t>‹#›</a:t>
            </a:fld>
            <a:endParaRPr lang="zh-CN" altLang="en-US"/>
          </a:p>
        </p:txBody>
      </p:sp>
    </p:spTree>
    <p:extLst>
      <p:ext uri="{BB962C8B-B14F-4D97-AF65-F5344CB8AC3E}">
        <p14:creationId xmlns:p14="http://schemas.microsoft.com/office/powerpoint/2010/main" val="27649522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3EB59-929A-4DE1-BAE7-92B79119E40E}"/>
              </a:ext>
            </a:extLst>
          </p:cNvPr>
          <p:cNvSpPr>
            <a:spLocks noGrp="1"/>
          </p:cNvSpPr>
          <p:nvPr>
            <p:ph type="title"/>
          </p:nvPr>
        </p:nvSpPr>
        <p:spPr>
          <a:xfrm>
            <a:off x="839788" y="365125"/>
            <a:ext cx="10515600" cy="1325563"/>
          </a:xfrm>
        </p:spPr>
        <p:txBody>
          <a:bodyPr/>
          <a:lstStyle/>
          <a:p>
            <a:r>
              <a:rPr lang="en-US" altLang="zh-CN"/>
              <a:t>Click to edit Master title style</a:t>
            </a:r>
            <a:endParaRPr lang="zh-CN" altLang="en-US"/>
          </a:p>
        </p:txBody>
      </p:sp>
      <p:sp>
        <p:nvSpPr>
          <p:cNvPr id="3" name="Text Placeholder 2">
            <a:extLst>
              <a:ext uri="{FF2B5EF4-FFF2-40B4-BE49-F238E27FC236}">
                <a16:creationId xmlns:a16="http://schemas.microsoft.com/office/drawing/2014/main" id="{146A458D-8DFB-472B-91A3-A2324BB2FE1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a:extLst>
              <a:ext uri="{FF2B5EF4-FFF2-40B4-BE49-F238E27FC236}">
                <a16:creationId xmlns:a16="http://schemas.microsoft.com/office/drawing/2014/main" id="{A70351A6-880F-474E-8401-A4F5A22F0508}"/>
              </a:ext>
            </a:extLst>
          </p:cNvPr>
          <p:cNvSpPr>
            <a:spLocks noGrp="1"/>
          </p:cNvSpPr>
          <p:nvPr>
            <p:ph sz="half" idx="2"/>
          </p:nvPr>
        </p:nvSpPr>
        <p:spPr>
          <a:xfrm>
            <a:off x="839788" y="2505075"/>
            <a:ext cx="5157787" cy="368458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Text Placeholder 4">
            <a:extLst>
              <a:ext uri="{FF2B5EF4-FFF2-40B4-BE49-F238E27FC236}">
                <a16:creationId xmlns:a16="http://schemas.microsoft.com/office/drawing/2014/main" id="{81D7F494-C622-4CD6-A1AA-E2A5F3B66B4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a:extLst>
              <a:ext uri="{FF2B5EF4-FFF2-40B4-BE49-F238E27FC236}">
                <a16:creationId xmlns:a16="http://schemas.microsoft.com/office/drawing/2014/main" id="{9675D950-DB41-4050-8AE6-7C255A928E41}"/>
              </a:ext>
            </a:extLst>
          </p:cNvPr>
          <p:cNvSpPr>
            <a:spLocks noGrp="1"/>
          </p:cNvSpPr>
          <p:nvPr>
            <p:ph sz="quarter" idx="4"/>
          </p:nvPr>
        </p:nvSpPr>
        <p:spPr>
          <a:xfrm>
            <a:off x="6172200" y="2505075"/>
            <a:ext cx="5183188" cy="368458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7" name="Date Placeholder 6">
            <a:extLst>
              <a:ext uri="{FF2B5EF4-FFF2-40B4-BE49-F238E27FC236}">
                <a16:creationId xmlns:a16="http://schemas.microsoft.com/office/drawing/2014/main" id="{5BE20F7A-A1CE-4FA5-82FF-5ADFAAE12E2D}"/>
              </a:ext>
            </a:extLst>
          </p:cNvPr>
          <p:cNvSpPr>
            <a:spLocks noGrp="1"/>
          </p:cNvSpPr>
          <p:nvPr>
            <p:ph type="dt" sz="half" idx="10"/>
          </p:nvPr>
        </p:nvSpPr>
        <p:spPr/>
        <p:txBody>
          <a:bodyPr/>
          <a:lstStyle/>
          <a:p>
            <a:fld id="{68A18E24-4789-4F79-83B5-10E132DAA956}" type="datetimeFigureOut">
              <a:rPr lang="zh-CN" altLang="en-US" smtClean="0"/>
              <a:t>2022/2/11</a:t>
            </a:fld>
            <a:endParaRPr lang="zh-CN" altLang="en-US"/>
          </a:p>
        </p:txBody>
      </p:sp>
      <p:sp>
        <p:nvSpPr>
          <p:cNvPr id="8" name="Footer Placeholder 7">
            <a:extLst>
              <a:ext uri="{FF2B5EF4-FFF2-40B4-BE49-F238E27FC236}">
                <a16:creationId xmlns:a16="http://schemas.microsoft.com/office/drawing/2014/main" id="{14A63897-7FD9-4EF6-927E-511D4A3A0B92}"/>
              </a:ext>
            </a:extLst>
          </p:cNvPr>
          <p:cNvSpPr>
            <a:spLocks noGrp="1"/>
          </p:cNvSpPr>
          <p:nvPr>
            <p:ph type="ftr" sz="quarter" idx="11"/>
          </p:nvPr>
        </p:nvSpPr>
        <p:spPr/>
        <p:txBody>
          <a:bodyPr/>
          <a:lstStyle/>
          <a:p>
            <a:endParaRPr lang="zh-CN" altLang="en-US"/>
          </a:p>
        </p:txBody>
      </p:sp>
      <p:sp>
        <p:nvSpPr>
          <p:cNvPr id="9" name="Slide Number Placeholder 8">
            <a:extLst>
              <a:ext uri="{FF2B5EF4-FFF2-40B4-BE49-F238E27FC236}">
                <a16:creationId xmlns:a16="http://schemas.microsoft.com/office/drawing/2014/main" id="{C881F5B7-D961-4027-8247-93738021F4A4}"/>
              </a:ext>
            </a:extLst>
          </p:cNvPr>
          <p:cNvSpPr>
            <a:spLocks noGrp="1"/>
          </p:cNvSpPr>
          <p:nvPr>
            <p:ph type="sldNum" sz="quarter" idx="12"/>
          </p:nvPr>
        </p:nvSpPr>
        <p:spPr/>
        <p:txBody>
          <a:bodyPr/>
          <a:lstStyle/>
          <a:p>
            <a:fld id="{9A782407-D9BC-4167-BE37-79C7335FAD2C}" type="slidenum">
              <a:rPr lang="zh-CN" altLang="en-US" smtClean="0"/>
              <a:t>‹#›</a:t>
            </a:fld>
            <a:endParaRPr lang="zh-CN" altLang="en-US"/>
          </a:p>
        </p:txBody>
      </p:sp>
    </p:spTree>
    <p:extLst>
      <p:ext uri="{BB962C8B-B14F-4D97-AF65-F5344CB8AC3E}">
        <p14:creationId xmlns:p14="http://schemas.microsoft.com/office/powerpoint/2010/main" val="11593965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885499-E8F0-423C-AC4B-36ABF34DCD19}"/>
              </a:ext>
            </a:extLst>
          </p:cNvPr>
          <p:cNvSpPr>
            <a:spLocks noGrp="1"/>
          </p:cNvSpPr>
          <p:nvPr>
            <p:ph type="title"/>
          </p:nvPr>
        </p:nvSpPr>
        <p:spPr/>
        <p:txBody>
          <a:bodyPr/>
          <a:lstStyle/>
          <a:p>
            <a:r>
              <a:rPr lang="en-US" altLang="zh-CN"/>
              <a:t>Click to edit Master title style</a:t>
            </a:r>
            <a:endParaRPr lang="zh-CN" altLang="en-US"/>
          </a:p>
        </p:txBody>
      </p:sp>
      <p:sp>
        <p:nvSpPr>
          <p:cNvPr id="3" name="Date Placeholder 2">
            <a:extLst>
              <a:ext uri="{FF2B5EF4-FFF2-40B4-BE49-F238E27FC236}">
                <a16:creationId xmlns:a16="http://schemas.microsoft.com/office/drawing/2014/main" id="{0285F0E9-0774-4CAD-B0D5-C72F01C58DAF}"/>
              </a:ext>
            </a:extLst>
          </p:cNvPr>
          <p:cNvSpPr>
            <a:spLocks noGrp="1"/>
          </p:cNvSpPr>
          <p:nvPr>
            <p:ph type="dt" sz="half" idx="10"/>
          </p:nvPr>
        </p:nvSpPr>
        <p:spPr/>
        <p:txBody>
          <a:bodyPr/>
          <a:lstStyle/>
          <a:p>
            <a:fld id="{68A18E24-4789-4F79-83B5-10E132DAA956}" type="datetimeFigureOut">
              <a:rPr lang="zh-CN" altLang="en-US" smtClean="0"/>
              <a:t>2022/2/11</a:t>
            </a:fld>
            <a:endParaRPr lang="zh-CN" altLang="en-US"/>
          </a:p>
        </p:txBody>
      </p:sp>
      <p:sp>
        <p:nvSpPr>
          <p:cNvPr id="4" name="Footer Placeholder 3">
            <a:extLst>
              <a:ext uri="{FF2B5EF4-FFF2-40B4-BE49-F238E27FC236}">
                <a16:creationId xmlns:a16="http://schemas.microsoft.com/office/drawing/2014/main" id="{64E5723F-3EFC-42A1-B196-C2593A4CC438}"/>
              </a:ext>
            </a:extLst>
          </p:cNvPr>
          <p:cNvSpPr>
            <a:spLocks noGrp="1"/>
          </p:cNvSpPr>
          <p:nvPr>
            <p:ph type="ftr" sz="quarter" idx="11"/>
          </p:nvPr>
        </p:nvSpPr>
        <p:spPr/>
        <p:txBody>
          <a:bodyPr/>
          <a:lstStyle/>
          <a:p>
            <a:endParaRPr lang="zh-CN" altLang="en-US"/>
          </a:p>
        </p:txBody>
      </p:sp>
      <p:sp>
        <p:nvSpPr>
          <p:cNvPr id="5" name="Slide Number Placeholder 4">
            <a:extLst>
              <a:ext uri="{FF2B5EF4-FFF2-40B4-BE49-F238E27FC236}">
                <a16:creationId xmlns:a16="http://schemas.microsoft.com/office/drawing/2014/main" id="{A1D0FA40-93FE-48B4-A984-4697D4CEBC00}"/>
              </a:ext>
            </a:extLst>
          </p:cNvPr>
          <p:cNvSpPr>
            <a:spLocks noGrp="1"/>
          </p:cNvSpPr>
          <p:nvPr>
            <p:ph type="sldNum" sz="quarter" idx="12"/>
          </p:nvPr>
        </p:nvSpPr>
        <p:spPr/>
        <p:txBody>
          <a:bodyPr/>
          <a:lstStyle/>
          <a:p>
            <a:fld id="{9A782407-D9BC-4167-BE37-79C7335FAD2C}" type="slidenum">
              <a:rPr lang="zh-CN" altLang="en-US" smtClean="0"/>
              <a:t>‹#›</a:t>
            </a:fld>
            <a:endParaRPr lang="zh-CN" altLang="en-US"/>
          </a:p>
        </p:txBody>
      </p:sp>
    </p:spTree>
    <p:extLst>
      <p:ext uri="{BB962C8B-B14F-4D97-AF65-F5344CB8AC3E}">
        <p14:creationId xmlns:p14="http://schemas.microsoft.com/office/powerpoint/2010/main" val="32832265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E0B09A7-D9FC-4EF1-B05A-AAEB2FB5AE2B}"/>
              </a:ext>
            </a:extLst>
          </p:cNvPr>
          <p:cNvSpPr>
            <a:spLocks noGrp="1"/>
          </p:cNvSpPr>
          <p:nvPr>
            <p:ph type="dt" sz="half" idx="10"/>
          </p:nvPr>
        </p:nvSpPr>
        <p:spPr/>
        <p:txBody>
          <a:bodyPr/>
          <a:lstStyle/>
          <a:p>
            <a:fld id="{68A18E24-4789-4F79-83B5-10E132DAA956}" type="datetimeFigureOut">
              <a:rPr lang="zh-CN" altLang="en-US" smtClean="0"/>
              <a:t>2022/2/11</a:t>
            </a:fld>
            <a:endParaRPr lang="zh-CN" altLang="en-US"/>
          </a:p>
        </p:txBody>
      </p:sp>
      <p:sp>
        <p:nvSpPr>
          <p:cNvPr id="3" name="Footer Placeholder 2">
            <a:extLst>
              <a:ext uri="{FF2B5EF4-FFF2-40B4-BE49-F238E27FC236}">
                <a16:creationId xmlns:a16="http://schemas.microsoft.com/office/drawing/2014/main" id="{14022B04-6C50-4230-A93A-F5C3840DFB86}"/>
              </a:ext>
            </a:extLst>
          </p:cNvPr>
          <p:cNvSpPr>
            <a:spLocks noGrp="1"/>
          </p:cNvSpPr>
          <p:nvPr>
            <p:ph type="ftr" sz="quarter" idx="11"/>
          </p:nvPr>
        </p:nvSpPr>
        <p:spPr/>
        <p:txBody>
          <a:bodyPr/>
          <a:lstStyle/>
          <a:p>
            <a:endParaRPr lang="zh-CN" altLang="en-US"/>
          </a:p>
        </p:txBody>
      </p:sp>
      <p:sp>
        <p:nvSpPr>
          <p:cNvPr id="4" name="Slide Number Placeholder 3">
            <a:extLst>
              <a:ext uri="{FF2B5EF4-FFF2-40B4-BE49-F238E27FC236}">
                <a16:creationId xmlns:a16="http://schemas.microsoft.com/office/drawing/2014/main" id="{EE4EAA33-F5D0-49BD-A95B-A14A0721DADD}"/>
              </a:ext>
            </a:extLst>
          </p:cNvPr>
          <p:cNvSpPr>
            <a:spLocks noGrp="1"/>
          </p:cNvSpPr>
          <p:nvPr>
            <p:ph type="sldNum" sz="quarter" idx="12"/>
          </p:nvPr>
        </p:nvSpPr>
        <p:spPr/>
        <p:txBody>
          <a:bodyPr/>
          <a:lstStyle/>
          <a:p>
            <a:fld id="{9A782407-D9BC-4167-BE37-79C7335FAD2C}" type="slidenum">
              <a:rPr lang="zh-CN" altLang="en-US" smtClean="0"/>
              <a:t>‹#›</a:t>
            </a:fld>
            <a:endParaRPr lang="zh-CN" altLang="en-US"/>
          </a:p>
        </p:txBody>
      </p:sp>
    </p:spTree>
    <p:extLst>
      <p:ext uri="{BB962C8B-B14F-4D97-AF65-F5344CB8AC3E}">
        <p14:creationId xmlns:p14="http://schemas.microsoft.com/office/powerpoint/2010/main" val="31524002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6517AE-DB70-4FA7-8919-240A9C0A267F}"/>
              </a:ext>
            </a:extLst>
          </p:cNvPr>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zh-CN" altLang="en-US"/>
          </a:p>
        </p:txBody>
      </p:sp>
      <p:sp>
        <p:nvSpPr>
          <p:cNvPr id="3" name="Content Placeholder 2">
            <a:extLst>
              <a:ext uri="{FF2B5EF4-FFF2-40B4-BE49-F238E27FC236}">
                <a16:creationId xmlns:a16="http://schemas.microsoft.com/office/drawing/2014/main" id="{ABEE0C38-5B87-4EAE-8067-1957D0D1001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Text Placeholder 3">
            <a:extLst>
              <a:ext uri="{FF2B5EF4-FFF2-40B4-BE49-F238E27FC236}">
                <a16:creationId xmlns:a16="http://schemas.microsoft.com/office/drawing/2014/main" id="{9089CDA4-D74E-4BB0-800B-003A7E3516F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5" name="Date Placeholder 4">
            <a:extLst>
              <a:ext uri="{FF2B5EF4-FFF2-40B4-BE49-F238E27FC236}">
                <a16:creationId xmlns:a16="http://schemas.microsoft.com/office/drawing/2014/main" id="{0EC45A45-26D9-4D63-9FFD-5305CB50C553}"/>
              </a:ext>
            </a:extLst>
          </p:cNvPr>
          <p:cNvSpPr>
            <a:spLocks noGrp="1"/>
          </p:cNvSpPr>
          <p:nvPr>
            <p:ph type="dt" sz="half" idx="10"/>
          </p:nvPr>
        </p:nvSpPr>
        <p:spPr/>
        <p:txBody>
          <a:bodyPr/>
          <a:lstStyle/>
          <a:p>
            <a:fld id="{68A18E24-4789-4F79-83B5-10E132DAA956}" type="datetimeFigureOut">
              <a:rPr lang="zh-CN" altLang="en-US" smtClean="0"/>
              <a:t>2022/2/11</a:t>
            </a:fld>
            <a:endParaRPr lang="zh-CN" altLang="en-US"/>
          </a:p>
        </p:txBody>
      </p:sp>
      <p:sp>
        <p:nvSpPr>
          <p:cNvPr id="6" name="Footer Placeholder 5">
            <a:extLst>
              <a:ext uri="{FF2B5EF4-FFF2-40B4-BE49-F238E27FC236}">
                <a16:creationId xmlns:a16="http://schemas.microsoft.com/office/drawing/2014/main" id="{C16CD0E3-9BC7-4D76-8D4E-4A2DC725365F}"/>
              </a:ext>
            </a:extLst>
          </p:cNvPr>
          <p:cNvSpPr>
            <a:spLocks noGrp="1"/>
          </p:cNvSpPr>
          <p:nvPr>
            <p:ph type="ftr" sz="quarter" idx="11"/>
          </p:nvPr>
        </p:nvSpPr>
        <p:spPr/>
        <p:txBody>
          <a:bodyPr/>
          <a:lstStyle/>
          <a:p>
            <a:endParaRPr lang="zh-CN" altLang="en-US"/>
          </a:p>
        </p:txBody>
      </p:sp>
      <p:sp>
        <p:nvSpPr>
          <p:cNvPr id="7" name="Slide Number Placeholder 6">
            <a:extLst>
              <a:ext uri="{FF2B5EF4-FFF2-40B4-BE49-F238E27FC236}">
                <a16:creationId xmlns:a16="http://schemas.microsoft.com/office/drawing/2014/main" id="{501D06F1-270D-4669-A558-F7E35F4932CF}"/>
              </a:ext>
            </a:extLst>
          </p:cNvPr>
          <p:cNvSpPr>
            <a:spLocks noGrp="1"/>
          </p:cNvSpPr>
          <p:nvPr>
            <p:ph type="sldNum" sz="quarter" idx="12"/>
          </p:nvPr>
        </p:nvSpPr>
        <p:spPr/>
        <p:txBody>
          <a:bodyPr/>
          <a:lstStyle/>
          <a:p>
            <a:fld id="{9A782407-D9BC-4167-BE37-79C7335FAD2C}" type="slidenum">
              <a:rPr lang="zh-CN" altLang="en-US" smtClean="0"/>
              <a:t>‹#›</a:t>
            </a:fld>
            <a:endParaRPr lang="zh-CN" altLang="en-US"/>
          </a:p>
        </p:txBody>
      </p:sp>
    </p:spTree>
    <p:extLst>
      <p:ext uri="{BB962C8B-B14F-4D97-AF65-F5344CB8AC3E}">
        <p14:creationId xmlns:p14="http://schemas.microsoft.com/office/powerpoint/2010/main" val="30269521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04E361-19F5-4D71-A734-B3CD2D260362}"/>
              </a:ext>
            </a:extLst>
          </p:cNvPr>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zh-CN" altLang="en-US"/>
          </a:p>
        </p:txBody>
      </p:sp>
      <p:sp>
        <p:nvSpPr>
          <p:cNvPr id="3" name="Picture Placeholder 2">
            <a:extLst>
              <a:ext uri="{FF2B5EF4-FFF2-40B4-BE49-F238E27FC236}">
                <a16:creationId xmlns:a16="http://schemas.microsoft.com/office/drawing/2014/main" id="{3A2E3E2B-21E4-4FBD-B16C-5D0EB0145D8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Text Placeholder 3">
            <a:extLst>
              <a:ext uri="{FF2B5EF4-FFF2-40B4-BE49-F238E27FC236}">
                <a16:creationId xmlns:a16="http://schemas.microsoft.com/office/drawing/2014/main" id="{BFFF86E5-0705-4295-9EAD-77853E6C498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5" name="Date Placeholder 4">
            <a:extLst>
              <a:ext uri="{FF2B5EF4-FFF2-40B4-BE49-F238E27FC236}">
                <a16:creationId xmlns:a16="http://schemas.microsoft.com/office/drawing/2014/main" id="{F246B627-C457-47C9-B934-5580E409C0B0}"/>
              </a:ext>
            </a:extLst>
          </p:cNvPr>
          <p:cNvSpPr>
            <a:spLocks noGrp="1"/>
          </p:cNvSpPr>
          <p:nvPr>
            <p:ph type="dt" sz="half" idx="10"/>
          </p:nvPr>
        </p:nvSpPr>
        <p:spPr/>
        <p:txBody>
          <a:bodyPr/>
          <a:lstStyle/>
          <a:p>
            <a:fld id="{68A18E24-4789-4F79-83B5-10E132DAA956}" type="datetimeFigureOut">
              <a:rPr lang="zh-CN" altLang="en-US" smtClean="0"/>
              <a:t>2022/2/11</a:t>
            </a:fld>
            <a:endParaRPr lang="zh-CN" altLang="en-US"/>
          </a:p>
        </p:txBody>
      </p:sp>
      <p:sp>
        <p:nvSpPr>
          <p:cNvPr id="6" name="Footer Placeholder 5">
            <a:extLst>
              <a:ext uri="{FF2B5EF4-FFF2-40B4-BE49-F238E27FC236}">
                <a16:creationId xmlns:a16="http://schemas.microsoft.com/office/drawing/2014/main" id="{D3D537A8-81A4-46BD-903A-6C1E8F88EF59}"/>
              </a:ext>
            </a:extLst>
          </p:cNvPr>
          <p:cNvSpPr>
            <a:spLocks noGrp="1"/>
          </p:cNvSpPr>
          <p:nvPr>
            <p:ph type="ftr" sz="quarter" idx="11"/>
          </p:nvPr>
        </p:nvSpPr>
        <p:spPr/>
        <p:txBody>
          <a:bodyPr/>
          <a:lstStyle/>
          <a:p>
            <a:endParaRPr lang="zh-CN" altLang="en-US"/>
          </a:p>
        </p:txBody>
      </p:sp>
      <p:sp>
        <p:nvSpPr>
          <p:cNvPr id="7" name="Slide Number Placeholder 6">
            <a:extLst>
              <a:ext uri="{FF2B5EF4-FFF2-40B4-BE49-F238E27FC236}">
                <a16:creationId xmlns:a16="http://schemas.microsoft.com/office/drawing/2014/main" id="{CC7A8750-1B21-471F-902E-A53C1EE620C1}"/>
              </a:ext>
            </a:extLst>
          </p:cNvPr>
          <p:cNvSpPr>
            <a:spLocks noGrp="1"/>
          </p:cNvSpPr>
          <p:nvPr>
            <p:ph type="sldNum" sz="quarter" idx="12"/>
          </p:nvPr>
        </p:nvSpPr>
        <p:spPr/>
        <p:txBody>
          <a:bodyPr/>
          <a:lstStyle/>
          <a:p>
            <a:fld id="{9A782407-D9BC-4167-BE37-79C7335FAD2C}" type="slidenum">
              <a:rPr lang="zh-CN" altLang="en-US" smtClean="0"/>
              <a:t>‹#›</a:t>
            </a:fld>
            <a:endParaRPr lang="zh-CN" altLang="en-US"/>
          </a:p>
        </p:txBody>
      </p:sp>
    </p:spTree>
    <p:extLst>
      <p:ext uri="{BB962C8B-B14F-4D97-AF65-F5344CB8AC3E}">
        <p14:creationId xmlns:p14="http://schemas.microsoft.com/office/powerpoint/2010/main" val="33041534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95A7E4D-DEFD-4597-9AFD-3546A3BAE3C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ltLang="zh-CN"/>
              <a:t>Click to edit Master title style</a:t>
            </a:r>
            <a:endParaRPr lang="zh-CN" altLang="en-US"/>
          </a:p>
        </p:txBody>
      </p:sp>
      <p:sp>
        <p:nvSpPr>
          <p:cNvPr id="3" name="Text Placeholder 2">
            <a:extLst>
              <a:ext uri="{FF2B5EF4-FFF2-40B4-BE49-F238E27FC236}">
                <a16:creationId xmlns:a16="http://schemas.microsoft.com/office/drawing/2014/main" id="{5AA6A15B-C81B-46E9-B3C5-EEE7316A0AC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206B3D5A-CD10-434A-A252-B95C30AEBBE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8A18E24-4789-4F79-83B5-10E132DAA956}" type="datetimeFigureOut">
              <a:rPr lang="zh-CN" altLang="en-US" smtClean="0"/>
              <a:t>2022/2/11</a:t>
            </a:fld>
            <a:endParaRPr lang="zh-CN" altLang="en-US"/>
          </a:p>
        </p:txBody>
      </p:sp>
      <p:sp>
        <p:nvSpPr>
          <p:cNvPr id="5" name="Footer Placeholder 4">
            <a:extLst>
              <a:ext uri="{FF2B5EF4-FFF2-40B4-BE49-F238E27FC236}">
                <a16:creationId xmlns:a16="http://schemas.microsoft.com/office/drawing/2014/main" id="{56AA582A-020A-4651-A8CC-371C53950F9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a:extLst>
              <a:ext uri="{FF2B5EF4-FFF2-40B4-BE49-F238E27FC236}">
                <a16:creationId xmlns:a16="http://schemas.microsoft.com/office/drawing/2014/main" id="{1BDD6859-F664-4554-8653-50790E4F907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A782407-D9BC-4167-BE37-79C7335FAD2C}" type="slidenum">
              <a:rPr lang="zh-CN" altLang="en-US" smtClean="0"/>
              <a:t>‹#›</a:t>
            </a:fld>
            <a:endParaRPr lang="zh-CN" altLang="en-US"/>
          </a:p>
        </p:txBody>
      </p:sp>
    </p:spTree>
    <p:extLst>
      <p:ext uri="{BB962C8B-B14F-4D97-AF65-F5344CB8AC3E}">
        <p14:creationId xmlns:p14="http://schemas.microsoft.com/office/powerpoint/2010/main" val="211726944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image" Target="../media/image69.png"/><Relationship Id="rId7" Type="http://schemas.openxmlformats.org/officeDocument/2006/relationships/image" Target="../media/image73.png"/><Relationship Id="rId2" Type="http://schemas.openxmlformats.org/officeDocument/2006/relationships/image" Target="../media/image68.png"/><Relationship Id="rId1" Type="http://schemas.openxmlformats.org/officeDocument/2006/relationships/slideLayout" Target="../slideLayouts/slideLayout2.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220.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25.png"/><Relationship Id="rId5" Type="http://schemas.openxmlformats.org/officeDocument/2006/relationships/oleObject" Target="../embeddings/oleObject2.bin"/><Relationship Id="rId4" Type="http://schemas.openxmlformats.org/officeDocument/2006/relationships/image" Target="../media/image24.png"/></Relationships>
</file>

<file path=ppt/slides/_rels/slide48.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29.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dirty="0"/>
              <a:t>简单数据结构</a:t>
            </a:r>
          </a:p>
        </p:txBody>
      </p:sp>
      <p:sp>
        <p:nvSpPr>
          <p:cNvPr id="3" name="副标题 2"/>
          <p:cNvSpPr>
            <a:spLocks noGrp="1"/>
          </p:cNvSpPr>
          <p:nvPr>
            <p:ph type="subTitle" idx="1"/>
          </p:nvPr>
        </p:nvSpPr>
        <p:spPr/>
        <p:txBody>
          <a:bodyPr/>
          <a:lstStyle/>
          <a:p>
            <a:r>
              <a:rPr lang="zh-CN" altLang="en-US" dirty="0">
                <a:solidFill>
                  <a:schemeClr val="tx1"/>
                </a:solidFill>
              </a:rPr>
              <a:t>清华大学</a:t>
            </a:r>
            <a:r>
              <a:rPr lang="en-US" altLang="zh-CN" dirty="0">
                <a:solidFill>
                  <a:schemeClr val="tx1"/>
                </a:solidFill>
              </a:rPr>
              <a:t>nzhtl1477</a:t>
            </a:r>
          </a:p>
        </p:txBody>
      </p:sp>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06548" y="2924943"/>
            <a:ext cx="2763272" cy="3933057"/>
          </a:xfrm>
          <a:prstGeom prst="rect">
            <a:avLst/>
          </a:prstGeom>
        </p:spPr>
      </p:pic>
    </p:spTree>
    <p:custDataLst>
      <p:tags r:id="rId1"/>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treap</a:t>
            </a:r>
            <a:endParaRPr lang="zh-CN" altLang="en-US" dirty="0"/>
          </a:p>
        </p:txBody>
      </p:sp>
      <p:sp>
        <p:nvSpPr>
          <p:cNvPr id="3" name="内容占位符 2"/>
          <p:cNvSpPr>
            <a:spLocks noGrp="1"/>
          </p:cNvSpPr>
          <p:nvPr>
            <p:ph idx="1"/>
          </p:nvPr>
        </p:nvSpPr>
        <p:spPr/>
        <p:txBody>
          <a:bodyPr>
            <a:normAutofit/>
          </a:bodyPr>
          <a:lstStyle/>
          <a:p>
            <a:r>
              <a:rPr lang="en-US" altLang="zh-CN" dirty="0" err="1"/>
              <a:t>Treap</a:t>
            </a:r>
            <a:r>
              <a:rPr lang="zh-CN" altLang="en-US" dirty="0"/>
              <a:t>维护权值的时候一般会把相同的权值放在同一个节点上</a:t>
            </a:r>
            <a:endParaRPr lang="en-US" altLang="zh-CN" dirty="0"/>
          </a:p>
          <a:p>
            <a:r>
              <a:rPr lang="zh-CN" altLang="en-US" dirty="0"/>
              <a:t>所以一个</a:t>
            </a:r>
            <a:r>
              <a:rPr lang="en-US" altLang="zh-CN" dirty="0" err="1"/>
              <a:t>treap</a:t>
            </a:r>
            <a:r>
              <a:rPr lang="zh-CN" altLang="en-US" dirty="0"/>
              <a:t>节点需要维护以下信息：</a:t>
            </a:r>
            <a:endParaRPr lang="en-US" altLang="zh-CN" dirty="0"/>
          </a:p>
          <a:p>
            <a:r>
              <a:rPr lang="zh-CN" altLang="en-US" dirty="0"/>
              <a:t>左右儿子</a:t>
            </a:r>
            <a:endParaRPr lang="en-US" altLang="zh-CN" dirty="0"/>
          </a:p>
          <a:p>
            <a:r>
              <a:rPr lang="zh-CN" altLang="en-US" dirty="0"/>
              <a:t>关键字</a:t>
            </a:r>
            <a:endParaRPr lang="en-US" altLang="zh-CN" dirty="0"/>
          </a:p>
          <a:p>
            <a:r>
              <a:rPr lang="zh-CN" altLang="en-US" dirty="0"/>
              <a:t>关键字出现次数</a:t>
            </a:r>
            <a:endParaRPr lang="en-US" altLang="zh-CN" dirty="0"/>
          </a:p>
          <a:p>
            <a:r>
              <a:rPr lang="zh-CN" altLang="en-US" dirty="0"/>
              <a:t>堆随机值</a:t>
            </a:r>
            <a:endParaRPr lang="en-US" altLang="zh-CN" dirty="0"/>
          </a:p>
          <a:p>
            <a:r>
              <a:rPr lang="zh-CN" altLang="en-US" dirty="0"/>
              <a:t>节点大小（即子树大小）</a:t>
            </a:r>
            <a:endParaRPr lang="en-US" altLang="zh-CN" dirty="0"/>
          </a:p>
          <a:p>
            <a:endParaRPr lang="zh-CN" altLang="en-US" dirty="0"/>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70CBAC-4D11-4592-9312-519CE0042606}"/>
              </a:ext>
            </a:extLst>
          </p:cNvPr>
          <p:cNvSpPr>
            <a:spLocks noGrp="1"/>
          </p:cNvSpPr>
          <p:nvPr>
            <p:ph type="title"/>
          </p:nvPr>
        </p:nvSpPr>
        <p:spPr/>
        <p:txBody>
          <a:bodyPr/>
          <a:lstStyle/>
          <a:p>
            <a:r>
              <a:rPr lang="en-US" altLang="zh-CN" dirty="0"/>
              <a:t>Solution</a:t>
            </a:r>
            <a:endParaRPr lang="zh-CN" altLang="en-US" dirty="0"/>
          </a:p>
        </p:txBody>
      </p:sp>
      <p:sp>
        <p:nvSpPr>
          <p:cNvPr id="3" name="内容占位符 2">
            <a:extLst>
              <a:ext uri="{FF2B5EF4-FFF2-40B4-BE49-F238E27FC236}">
                <a16:creationId xmlns:a16="http://schemas.microsoft.com/office/drawing/2014/main" id="{5D2E8B03-0F68-47CE-8DB6-ABF890F149A9}"/>
              </a:ext>
            </a:extLst>
          </p:cNvPr>
          <p:cNvSpPr>
            <a:spLocks noGrp="1"/>
          </p:cNvSpPr>
          <p:nvPr>
            <p:ph idx="1"/>
          </p:nvPr>
        </p:nvSpPr>
        <p:spPr/>
        <p:txBody>
          <a:bodyPr/>
          <a:lstStyle/>
          <a:p>
            <a:r>
              <a:rPr lang="zh-CN" altLang="en-US" dirty="0"/>
              <a:t>区间不匹配括号一定是一堆左括号和一堆右括号</a:t>
            </a:r>
            <a:endParaRPr lang="en-US" altLang="zh-CN" dirty="0"/>
          </a:p>
          <a:p>
            <a:r>
              <a:rPr lang="zh-CN" altLang="en-US" dirty="0"/>
              <a:t>每个节点记录下有多少左括号和右括号</a:t>
            </a:r>
            <a:endParaRPr lang="en-US" altLang="zh-CN" dirty="0"/>
          </a:p>
          <a:p>
            <a:r>
              <a:rPr lang="zh-CN" altLang="en-US" dirty="0"/>
              <a:t>合并的时候左儿子的右括号和右儿子的左括号进行抵消，剩下的进行拼接</a:t>
            </a:r>
          </a:p>
        </p:txBody>
      </p:sp>
    </p:spTree>
    <p:extLst>
      <p:ext uri="{BB962C8B-B14F-4D97-AF65-F5344CB8AC3E}">
        <p14:creationId xmlns:p14="http://schemas.microsoft.com/office/powerpoint/2010/main" val="46448863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11E4B3-184E-4945-BDB4-E06904FB5EBE}"/>
              </a:ext>
            </a:extLst>
          </p:cNvPr>
          <p:cNvSpPr>
            <a:spLocks noGrp="1"/>
          </p:cNvSpPr>
          <p:nvPr>
            <p:ph type="title"/>
          </p:nvPr>
        </p:nvSpPr>
        <p:spPr/>
        <p:txBody>
          <a:bodyPr/>
          <a:lstStyle/>
          <a:p>
            <a:r>
              <a:rPr lang="en-US" altLang="zh-CN" dirty="0"/>
              <a:t>Solution</a:t>
            </a:r>
            <a:endParaRPr lang="zh-CN" altLang="en-US" dirty="0"/>
          </a:p>
        </p:txBody>
      </p:sp>
      <p:sp>
        <p:nvSpPr>
          <p:cNvPr id="3" name="内容占位符 2">
            <a:extLst>
              <a:ext uri="{FF2B5EF4-FFF2-40B4-BE49-F238E27FC236}">
                <a16:creationId xmlns:a16="http://schemas.microsoft.com/office/drawing/2014/main" id="{C86E3F30-3966-4C61-A868-6AC09FF7D7C1}"/>
              </a:ext>
            </a:extLst>
          </p:cNvPr>
          <p:cNvSpPr>
            <a:spLocks noGrp="1"/>
          </p:cNvSpPr>
          <p:nvPr>
            <p:ph idx="1"/>
          </p:nvPr>
        </p:nvSpPr>
        <p:spPr/>
        <p:txBody>
          <a:bodyPr/>
          <a:lstStyle/>
          <a:p>
            <a:r>
              <a:rPr lang="zh-CN" altLang="en-US" dirty="0"/>
              <a:t>三个修改操作都可以打标记</a:t>
            </a:r>
            <a:endParaRPr lang="en-US" altLang="zh-CN" dirty="0"/>
          </a:p>
          <a:p>
            <a:r>
              <a:rPr lang="zh-CN" altLang="en-US" dirty="0"/>
              <a:t>其中</a:t>
            </a:r>
            <a:r>
              <a:rPr lang="en-US" altLang="zh-CN" dirty="0"/>
              <a:t>invert</a:t>
            </a:r>
            <a:r>
              <a:rPr lang="zh-CN" altLang="en-US" dirty="0"/>
              <a:t>操作我们需要每个节点维护两个答案，分别对应区间没有被</a:t>
            </a:r>
            <a:r>
              <a:rPr lang="en-US" altLang="zh-CN" dirty="0"/>
              <a:t>invert</a:t>
            </a:r>
            <a:r>
              <a:rPr lang="zh-CN" altLang="en-US" dirty="0"/>
              <a:t>，以及被</a:t>
            </a:r>
            <a:r>
              <a:rPr lang="en-US" altLang="zh-CN" dirty="0"/>
              <a:t>invert</a:t>
            </a:r>
            <a:r>
              <a:rPr lang="zh-CN" altLang="en-US" dirty="0"/>
              <a:t>的答案</a:t>
            </a:r>
            <a:endParaRPr lang="en-US" altLang="zh-CN" dirty="0"/>
          </a:p>
          <a:p>
            <a:r>
              <a:rPr lang="zh-CN" altLang="en-US" dirty="0"/>
              <a:t>区间被</a:t>
            </a:r>
            <a:r>
              <a:rPr lang="en-US" altLang="zh-CN" dirty="0"/>
              <a:t>invert</a:t>
            </a:r>
            <a:r>
              <a:rPr lang="zh-CN" altLang="en-US" dirty="0"/>
              <a:t>时交换上述两个信息即可</a:t>
            </a:r>
            <a:endParaRPr lang="en-US" altLang="zh-CN" dirty="0"/>
          </a:p>
          <a:p>
            <a:endParaRPr lang="en-US" altLang="zh-CN" dirty="0"/>
          </a:p>
          <a:p>
            <a:r>
              <a:rPr lang="zh-CN" altLang="en-US" dirty="0"/>
              <a:t>总时间复杂度</a:t>
            </a:r>
            <a:r>
              <a:rPr lang="en-US" altLang="zh-CN" dirty="0"/>
              <a:t>O(</a:t>
            </a:r>
            <a:r>
              <a:rPr lang="en-US" altLang="zh-CN" dirty="0" err="1"/>
              <a:t>n+mlogn</a:t>
            </a:r>
            <a:r>
              <a:rPr lang="en-US" altLang="zh-CN" dirty="0"/>
              <a:t>)</a:t>
            </a:r>
            <a:endParaRPr lang="zh-CN" altLang="en-US" dirty="0"/>
          </a:p>
        </p:txBody>
      </p:sp>
    </p:spTree>
    <p:extLst>
      <p:ext uri="{BB962C8B-B14F-4D97-AF65-F5344CB8AC3E}">
        <p14:creationId xmlns:p14="http://schemas.microsoft.com/office/powerpoint/2010/main" val="180190427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标题 1"/>
          <p:cNvSpPr>
            <a:spLocks noGrp="1" noChangeArrowheads="1"/>
          </p:cNvSpPr>
          <p:nvPr>
            <p:ph type="title"/>
          </p:nvPr>
        </p:nvSpPr>
        <p:spPr/>
        <p:txBody>
          <a:bodyPr/>
          <a:lstStyle/>
          <a:p>
            <a:r>
              <a:rPr lang="en-US" altLang="zh-CN" dirty="0" err="1"/>
              <a:t>Luogu</a:t>
            </a:r>
            <a:r>
              <a:rPr lang="zh-CN" altLang="en-US" dirty="0"/>
              <a:t>3586 [POI2015]Logistyka</a:t>
            </a:r>
          </a:p>
        </p:txBody>
      </p:sp>
      <p:sp>
        <p:nvSpPr>
          <p:cNvPr id="35843" name="内容占位符 2"/>
          <p:cNvSpPr>
            <a:spLocks noGrp="1" noChangeArrowheads="1"/>
          </p:cNvSpPr>
          <p:nvPr>
            <p:ph idx="1"/>
          </p:nvPr>
        </p:nvSpPr>
        <p:spPr/>
        <p:txBody>
          <a:bodyPr>
            <a:normAutofit/>
          </a:bodyPr>
          <a:lstStyle/>
          <a:p>
            <a:pPr eaLnBrk="1" hangingPunct="1"/>
            <a:r>
              <a:rPr lang="zh-CN" altLang="en-US" sz="2400" dirty="0"/>
              <a:t>维护一个长度为n的序列，一开始都是0，支持以下两种操作：</a:t>
            </a:r>
          </a:p>
          <a:p>
            <a:pPr eaLnBrk="1" hangingPunct="1"/>
            <a:r>
              <a:rPr lang="zh-CN" altLang="en-US" sz="2400" dirty="0"/>
              <a:t>U k a 将序列中第k个数修改为a。</a:t>
            </a:r>
          </a:p>
          <a:p>
            <a:pPr eaLnBrk="1" hangingPunct="1"/>
            <a:r>
              <a:rPr lang="zh-CN" altLang="en-US" sz="2400" dirty="0"/>
              <a:t>Z c s 在这个序列上，每次选出c个正数，并将它们都减去1，询问能否进行s次操作。</a:t>
            </a:r>
          </a:p>
          <a:p>
            <a:pPr eaLnBrk="1" hangingPunct="1"/>
            <a:r>
              <a:rPr lang="zh-CN" altLang="en-US" sz="2400" dirty="0"/>
              <a:t>每次询问独立，即每次询问不会对序列进行修改。</a:t>
            </a:r>
          </a:p>
          <a:p>
            <a:pPr eaLnBrk="1" hangingPunct="1"/>
            <a:endParaRPr lang="zh-CN" altLang="en-US" sz="2400" dirty="0"/>
          </a:p>
          <a:p>
            <a:pPr eaLnBrk="1" hangingPunct="1"/>
            <a:r>
              <a:rPr lang="zh-CN" altLang="en-US" sz="2400" dirty="0"/>
              <a:t>1&lt;=n,m&lt;=1000000</a:t>
            </a:r>
          </a:p>
          <a:p>
            <a:pPr eaLnBrk="1" hangingPunct="1"/>
            <a:r>
              <a:rPr lang="zh-CN" altLang="en-US" sz="2400" dirty="0"/>
              <a:t>1&lt;=k,c&lt;=n，0&lt;=a&lt;=10^9，1&lt;=s&lt;=10^9。</a:t>
            </a: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标题 1"/>
          <p:cNvSpPr>
            <a:spLocks noGrp="1" noChangeArrowheads="1"/>
          </p:cNvSpPr>
          <p:nvPr>
            <p:ph type="title"/>
          </p:nvPr>
        </p:nvSpPr>
        <p:spPr/>
        <p:txBody>
          <a:bodyPr/>
          <a:lstStyle/>
          <a:p>
            <a:r>
              <a:rPr lang="en-US" altLang="zh-CN" dirty="0"/>
              <a:t>Solution</a:t>
            </a:r>
            <a:endParaRPr lang="zh-CN" altLang="en-US" dirty="0"/>
          </a:p>
        </p:txBody>
      </p:sp>
      <p:sp>
        <p:nvSpPr>
          <p:cNvPr id="36867" name="内容占位符 2"/>
          <p:cNvSpPr>
            <a:spLocks noGrp="1" noChangeArrowheads="1"/>
          </p:cNvSpPr>
          <p:nvPr>
            <p:ph idx="1"/>
          </p:nvPr>
        </p:nvSpPr>
        <p:spPr/>
        <p:txBody>
          <a:bodyPr>
            <a:normAutofit/>
          </a:bodyPr>
          <a:lstStyle/>
          <a:p>
            <a:pPr eaLnBrk="1" hangingPunct="1"/>
            <a:r>
              <a:rPr lang="zh-CN" altLang="en-US" dirty="0"/>
              <a:t>对于每次询问：</a:t>
            </a:r>
          </a:p>
          <a:p>
            <a:pPr eaLnBrk="1" hangingPunct="1"/>
            <a:r>
              <a:rPr lang="zh-CN" altLang="en-US" dirty="0"/>
              <a:t>如果ai&gt;=s，则</a:t>
            </a:r>
            <a:r>
              <a:rPr lang="en-US" altLang="zh-CN" dirty="0" err="1"/>
              <a:t>ai</a:t>
            </a:r>
            <a:r>
              <a:rPr lang="zh-CN" altLang="en-US" dirty="0"/>
              <a:t>可以每</a:t>
            </a:r>
            <a:r>
              <a:rPr lang="en-US" altLang="zh-CN" dirty="0"/>
              <a:t>s</a:t>
            </a:r>
            <a:r>
              <a:rPr lang="zh-CN" altLang="en-US" dirty="0"/>
              <a:t>次操作都被选中</a:t>
            </a:r>
          </a:p>
          <a:p>
            <a:pPr eaLnBrk="1" hangingPunct="1"/>
            <a:r>
              <a:rPr lang="zh-CN" altLang="en-US" dirty="0"/>
              <a:t>如果ai&lt;s，则</a:t>
            </a:r>
            <a:r>
              <a:rPr lang="en-US" altLang="zh-CN" dirty="0" err="1"/>
              <a:t>ai</a:t>
            </a:r>
            <a:r>
              <a:rPr lang="zh-CN" altLang="en-US" dirty="0"/>
              <a:t>可以被</a:t>
            </a:r>
            <a:r>
              <a:rPr lang="en-US" altLang="zh-CN" dirty="0" err="1"/>
              <a:t>ai</a:t>
            </a:r>
            <a:r>
              <a:rPr lang="zh-CN" altLang="en-US" dirty="0"/>
              <a:t>次操作选中</a:t>
            </a:r>
          </a:p>
          <a:p>
            <a:pPr eaLnBrk="1" hangingPunct="1"/>
            <a:r>
              <a:rPr lang="zh-CN" altLang="en-US" dirty="0"/>
              <a:t>设数列中大于等于s的数有k个，小于s的数的和为sum。</a:t>
            </a:r>
          </a:p>
          <a:p>
            <a:pPr eaLnBrk="1" hangingPunct="1"/>
            <a:r>
              <a:rPr lang="zh-CN" altLang="en-US" dirty="0"/>
              <a:t>则只需要判断</a:t>
            </a:r>
            <a:r>
              <a:rPr lang="en-US" altLang="zh-CN" dirty="0"/>
              <a:t>sum&gt;=(c-k)*s</a:t>
            </a:r>
            <a:r>
              <a:rPr lang="zh-CN" altLang="en-US" dirty="0"/>
              <a:t>即可</a:t>
            </a: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标题 1"/>
          <p:cNvSpPr>
            <a:spLocks noGrp="1" noChangeArrowheads="1"/>
          </p:cNvSpPr>
          <p:nvPr>
            <p:ph type="title"/>
          </p:nvPr>
        </p:nvSpPr>
        <p:spPr/>
        <p:txBody>
          <a:bodyPr/>
          <a:lstStyle/>
          <a:p>
            <a:r>
              <a:rPr lang="en-US" altLang="zh-CN" dirty="0"/>
              <a:t>Proof</a:t>
            </a:r>
            <a:endParaRPr lang="zh-CN" altLang="en-US" dirty="0"/>
          </a:p>
        </p:txBody>
      </p:sp>
      <p:sp>
        <p:nvSpPr>
          <p:cNvPr id="37891" name="内容占位符 2"/>
          <p:cNvSpPr>
            <a:spLocks noGrp="1" noChangeArrowheads="1"/>
          </p:cNvSpPr>
          <p:nvPr>
            <p:ph idx="1"/>
          </p:nvPr>
        </p:nvSpPr>
        <p:spPr/>
        <p:txBody>
          <a:bodyPr/>
          <a:lstStyle/>
          <a:p>
            <a:pPr eaLnBrk="1" hangingPunct="1"/>
            <a:r>
              <a:rPr lang="zh-CN" altLang="en-US" dirty="0"/>
              <a:t>若</a:t>
            </a:r>
            <a:r>
              <a:rPr lang="en-US" altLang="zh-CN" dirty="0"/>
              <a:t>sum</a:t>
            </a:r>
            <a:r>
              <a:rPr lang="zh-CN" altLang="en-US" dirty="0"/>
              <a:t>&lt;(c-k)*s</a:t>
            </a:r>
          </a:p>
          <a:p>
            <a:pPr eaLnBrk="1" hangingPunct="1"/>
            <a:r>
              <a:rPr lang="zh-CN" altLang="en-US" dirty="0"/>
              <a:t>则肯定不能，因为既然和都不够，所以根本不够取</a:t>
            </a:r>
          </a:p>
          <a:p>
            <a:pPr eaLnBrk="1" hangingPunct="1"/>
            <a:endParaRPr lang="zh-CN" altLang="en-US" dirty="0"/>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标题 1"/>
          <p:cNvSpPr>
            <a:spLocks noGrp="1" noChangeArrowheads="1"/>
          </p:cNvSpPr>
          <p:nvPr>
            <p:ph type="title"/>
          </p:nvPr>
        </p:nvSpPr>
        <p:spPr/>
        <p:txBody>
          <a:bodyPr/>
          <a:lstStyle/>
          <a:p>
            <a:r>
              <a:rPr lang="en-US" altLang="zh-CN" dirty="0"/>
              <a:t>Proof</a:t>
            </a:r>
            <a:endParaRPr lang="zh-CN" altLang="en-US" dirty="0"/>
          </a:p>
        </p:txBody>
      </p:sp>
      <p:sp>
        <p:nvSpPr>
          <p:cNvPr id="38915" name="内容占位符 2"/>
          <p:cNvSpPr>
            <a:spLocks noGrp="1" noChangeArrowheads="1"/>
          </p:cNvSpPr>
          <p:nvPr>
            <p:ph idx="1"/>
          </p:nvPr>
        </p:nvSpPr>
        <p:spPr/>
        <p:txBody>
          <a:bodyPr>
            <a:normAutofit/>
          </a:bodyPr>
          <a:lstStyle/>
          <a:p>
            <a:pPr eaLnBrk="1" hangingPunct="1"/>
            <a:r>
              <a:rPr lang="zh-CN" altLang="en-US" dirty="0">
                <a:sym typeface="宋体" panose="02010600030101010101" pitchFamily="2" charset="-122"/>
              </a:rPr>
              <a:t>若</a:t>
            </a:r>
            <a:r>
              <a:rPr lang="en-US" altLang="zh-CN" dirty="0">
                <a:sym typeface="宋体" panose="02010600030101010101" pitchFamily="2" charset="-122"/>
              </a:rPr>
              <a:t>sum&gt;=</a:t>
            </a:r>
            <a:r>
              <a:rPr lang="zh-CN" altLang="en-US" dirty="0">
                <a:sym typeface="宋体" panose="02010600030101010101" pitchFamily="2" charset="-122"/>
              </a:rPr>
              <a:t>(c-k)*s</a:t>
            </a:r>
          </a:p>
          <a:p>
            <a:pPr eaLnBrk="1" hangingPunct="1"/>
            <a:r>
              <a:rPr lang="zh-CN" altLang="en-US" dirty="0">
                <a:sym typeface="宋体" panose="02010600030101010101" pitchFamily="2" charset="-122"/>
              </a:rPr>
              <a:t>由于每个数都小于</a:t>
            </a:r>
            <a:r>
              <a:rPr lang="en-US" altLang="zh-CN" dirty="0">
                <a:sym typeface="宋体" panose="02010600030101010101" pitchFamily="2" charset="-122"/>
              </a:rPr>
              <a:t>s</a:t>
            </a:r>
            <a:r>
              <a:rPr lang="zh-CN" altLang="en-US" dirty="0">
                <a:sym typeface="宋体" panose="02010600030101010101" pitchFamily="2" charset="-122"/>
              </a:rPr>
              <a:t>，所以有不少于</a:t>
            </a:r>
            <a:r>
              <a:rPr lang="en-US" altLang="zh-CN" dirty="0">
                <a:sym typeface="宋体" panose="02010600030101010101" pitchFamily="2" charset="-122"/>
              </a:rPr>
              <a:t>c-k</a:t>
            </a:r>
            <a:r>
              <a:rPr lang="zh-CN" altLang="en-US" dirty="0">
                <a:sym typeface="宋体" panose="02010600030101010101" pitchFamily="2" charset="-122"/>
              </a:rPr>
              <a:t>个数</a:t>
            </a:r>
          </a:p>
          <a:p>
            <a:pPr eaLnBrk="1" hangingPunct="1"/>
            <a:r>
              <a:rPr lang="zh-CN" altLang="en-US" dirty="0"/>
              <a:t>每次从最大的数开始取，一定存在解</a:t>
            </a: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Solution</a:t>
            </a:r>
            <a:endParaRPr lang="zh-CN" altLang="en-US" dirty="0"/>
          </a:p>
        </p:txBody>
      </p:sp>
      <p:sp>
        <p:nvSpPr>
          <p:cNvPr id="3" name="内容占位符 2"/>
          <p:cNvSpPr>
            <a:spLocks noGrp="1"/>
          </p:cNvSpPr>
          <p:nvPr>
            <p:ph idx="1"/>
          </p:nvPr>
        </p:nvSpPr>
        <p:spPr/>
        <p:txBody>
          <a:bodyPr>
            <a:normAutofit/>
          </a:bodyPr>
          <a:lstStyle/>
          <a:p>
            <a:r>
              <a:rPr lang="zh-CN" altLang="en-US" dirty="0"/>
              <a:t>发现需要维护小于</a:t>
            </a:r>
            <a:r>
              <a:rPr lang="en-US" altLang="zh-CN" dirty="0"/>
              <a:t>x</a:t>
            </a:r>
            <a:r>
              <a:rPr lang="zh-CN" altLang="en-US" dirty="0"/>
              <a:t>的数的个数，小于</a:t>
            </a:r>
            <a:r>
              <a:rPr lang="en-US" altLang="zh-CN" dirty="0"/>
              <a:t>x</a:t>
            </a:r>
            <a:r>
              <a:rPr lang="zh-CN" altLang="en-US" dirty="0"/>
              <a:t>的数的权值和</a:t>
            </a:r>
            <a:endParaRPr lang="en-US" altLang="zh-CN" dirty="0"/>
          </a:p>
          <a:p>
            <a:r>
              <a:rPr lang="zh-CN" altLang="en-US" dirty="0"/>
              <a:t>于是我们用平衡树维护这个序列里面的所有值即可</a:t>
            </a: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61A582-984F-4528-8DD0-8D7EBCFF8E59}"/>
              </a:ext>
            </a:extLst>
          </p:cNvPr>
          <p:cNvSpPr>
            <a:spLocks noGrp="1"/>
          </p:cNvSpPr>
          <p:nvPr>
            <p:ph type="title"/>
          </p:nvPr>
        </p:nvSpPr>
        <p:spPr/>
        <p:txBody>
          <a:bodyPr>
            <a:normAutofit/>
          </a:bodyPr>
          <a:lstStyle/>
          <a:p>
            <a:r>
              <a:rPr lang="en-US" altLang="zh-CN" dirty="0"/>
              <a:t>Luogu6105 [Ynoi2010] y-fast trie</a:t>
            </a:r>
            <a:endParaRPr lang="zh-CN" altLang="en-US" dirty="0"/>
          </a:p>
        </p:txBody>
      </p:sp>
      <p:sp>
        <p:nvSpPr>
          <p:cNvPr id="3" name="内容占位符 2">
            <a:extLst>
              <a:ext uri="{FF2B5EF4-FFF2-40B4-BE49-F238E27FC236}">
                <a16:creationId xmlns:a16="http://schemas.microsoft.com/office/drawing/2014/main" id="{5BC3E1E5-37FF-4301-A10B-9EAA9417AC95}"/>
              </a:ext>
            </a:extLst>
          </p:cNvPr>
          <p:cNvSpPr>
            <a:spLocks noGrp="1"/>
          </p:cNvSpPr>
          <p:nvPr>
            <p:ph idx="1"/>
          </p:nvPr>
        </p:nvSpPr>
        <p:spPr/>
        <p:txBody>
          <a:bodyPr>
            <a:normAutofit/>
          </a:bodyPr>
          <a:lstStyle/>
          <a:p>
            <a:r>
              <a:rPr lang="zh-CN" altLang="en-US" dirty="0"/>
              <a:t>给定一个常数 </a:t>
            </a:r>
            <a:r>
              <a:rPr lang="en-US" altLang="zh-CN" dirty="0"/>
              <a:t>C</a:t>
            </a:r>
            <a:r>
              <a:rPr lang="zh-CN" altLang="en-US" dirty="0"/>
              <a:t>，你需要维护一个集合 </a:t>
            </a:r>
            <a:r>
              <a:rPr lang="en-US" altLang="zh-CN" dirty="0"/>
              <a:t>S</a:t>
            </a:r>
            <a:r>
              <a:rPr lang="zh-CN" altLang="en-US" dirty="0"/>
              <a:t>，支持 </a:t>
            </a:r>
            <a:r>
              <a:rPr lang="en-US" altLang="zh-CN" dirty="0"/>
              <a:t>n </a:t>
            </a:r>
            <a:r>
              <a:rPr lang="zh-CN" altLang="en-US" dirty="0"/>
              <a:t>次操作：</a:t>
            </a:r>
          </a:p>
          <a:p>
            <a:r>
              <a:rPr lang="en-US" altLang="zh-CN" dirty="0"/>
              <a:t>1.</a:t>
            </a:r>
            <a:r>
              <a:rPr lang="zh-CN" altLang="en-US" dirty="0"/>
              <a:t>插入</a:t>
            </a:r>
            <a:r>
              <a:rPr lang="en-US" altLang="zh-CN" dirty="0"/>
              <a:t>x</a:t>
            </a:r>
          </a:p>
          <a:p>
            <a:r>
              <a:rPr lang="en-US" altLang="zh-CN" dirty="0"/>
              <a:t>2.</a:t>
            </a:r>
            <a:r>
              <a:rPr lang="zh-CN" altLang="en-US" dirty="0"/>
              <a:t>删除</a:t>
            </a:r>
            <a:r>
              <a:rPr lang="en-US" altLang="zh-CN" dirty="0"/>
              <a:t>x</a:t>
            </a:r>
            <a:endParaRPr lang="zh-CN" altLang="en-US" dirty="0"/>
          </a:p>
          <a:p>
            <a:r>
              <a:rPr lang="zh-CN" altLang="en-US" dirty="0"/>
              <a:t>每次操作结束后，需要输出从 </a:t>
            </a:r>
            <a:r>
              <a:rPr lang="en-US" altLang="zh-CN" dirty="0"/>
              <a:t>S </a:t>
            </a:r>
            <a:r>
              <a:rPr lang="zh-CN" altLang="en-US" dirty="0"/>
              <a:t>集合中选出两个不同的元素，其的和 </a:t>
            </a:r>
            <a:r>
              <a:rPr lang="en-US" altLang="zh-CN" dirty="0"/>
              <a:t>mod C </a:t>
            </a:r>
            <a:r>
              <a:rPr lang="zh-CN" altLang="en-US" dirty="0"/>
              <a:t>的最大值</a:t>
            </a:r>
            <a:endParaRPr lang="en-US" altLang="zh-CN" dirty="0"/>
          </a:p>
          <a:p>
            <a:r>
              <a:rPr lang="en-US" altLang="zh-CN" dirty="0"/>
              <a:t>n&lt;=5e5</a:t>
            </a:r>
            <a:r>
              <a:rPr lang="zh-CN" altLang="en-US" dirty="0"/>
              <a:t>，强制在线，不过可以想想离线做法</a:t>
            </a:r>
          </a:p>
          <a:p>
            <a:endParaRPr lang="zh-CN" altLang="en-US" dirty="0"/>
          </a:p>
        </p:txBody>
      </p:sp>
    </p:spTree>
    <p:extLst>
      <p:ext uri="{BB962C8B-B14F-4D97-AF65-F5344CB8AC3E}">
        <p14:creationId xmlns:p14="http://schemas.microsoft.com/office/powerpoint/2010/main" val="176944901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09C248-34FA-4B0E-ABA8-32FE20D7579C}"/>
              </a:ext>
            </a:extLst>
          </p:cNvPr>
          <p:cNvSpPr>
            <a:spLocks noGrp="1"/>
          </p:cNvSpPr>
          <p:nvPr>
            <p:ph type="title"/>
          </p:nvPr>
        </p:nvSpPr>
        <p:spPr/>
        <p:txBody>
          <a:bodyPr/>
          <a:lstStyle/>
          <a:p>
            <a:r>
              <a:rPr lang="en-US" altLang="zh-CN" dirty="0"/>
              <a:t>Solution</a:t>
            </a:r>
            <a:endParaRPr lang="zh-CN" altLang="en-US" dirty="0"/>
          </a:p>
        </p:txBody>
      </p:sp>
      <p:sp>
        <p:nvSpPr>
          <p:cNvPr id="3" name="内容占位符 2">
            <a:extLst>
              <a:ext uri="{FF2B5EF4-FFF2-40B4-BE49-F238E27FC236}">
                <a16:creationId xmlns:a16="http://schemas.microsoft.com/office/drawing/2014/main" id="{1CCCED05-659F-4874-85EF-264BEF1AC585}"/>
              </a:ext>
            </a:extLst>
          </p:cNvPr>
          <p:cNvSpPr>
            <a:spLocks noGrp="1"/>
          </p:cNvSpPr>
          <p:nvPr>
            <p:ph idx="1"/>
          </p:nvPr>
        </p:nvSpPr>
        <p:spPr/>
        <p:txBody>
          <a:bodyPr/>
          <a:lstStyle/>
          <a:p>
            <a:r>
              <a:rPr lang="zh-CN" altLang="en-US" dirty="0"/>
              <a:t>我们把每个数对</a:t>
            </a:r>
            <a:r>
              <a:rPr lang="en-US" altLang="zh-CN" dirty="0"/>
              <a:t>C</a:t>
            </a:r>
            <a:r>
              <a:rPr lang="zh-CN" altLang="en-US" dirty="0"/>
              <a:t>取模，所以可以认为值域在</a:t>
            </a:r>
            <a:r>
              <a:rPr lang="en-US" altLang="zh-CN" dirty="0"/>
              <a:t>[0,C)</a:t>
            </a:r>
            <a:r>
              <a:rPr lang="zh-CN" altLang="en-US" dirty="0"/>
              <a:t>中</a:t>
            </a:r>
            <a:endParaRPr lang="en-US" altLang="zh-CN" dirty="0"/>
          </a:p>
          <a:p>
            <a:r>
              <a:rPr lang="zh-CN" altLang="en-US" dirty="0"/>
              <a:t>发现</a:t>
            </a:r>
            <a:r>
              <a:rPr lang="en-US" altLang="zh-CN" dirty="0" err="1"/>
              <a:t>x+y</a:t>
            </a:r>
            <a:r>
              <a:rPr lang="zh-CN" altLang="en-US" dirty="0"/>
              <a:t>在</a:t>
            </a:r>
            <a:r>
              <a:rPr lang="en-US" altLang="zh-CN" dirty="0"/>
              <a:t>[0,2C)</a:t>
            </a:r>
            <a:r>
              <a:rPr lang="zh-CN" altLang="en-US" dirty="0"/>
              <a:t>中，所以最多减去一个</a:t>
            </a:r>
            <a:r>
              <a:rPr lang="en-US" altLang="zh-CN" dirty="0"/>
              <a:t>C</a:t>
            </a:r>
          </a:p>
          <a:p>
            <a:r>
              <a:rPr lang="zh-CN" altLang="en-US" dirty="0"/>
              <a:t>对每个</a:t>
            </a:r>
            <a:r>
              <a:rPr lang="en-US" altLang="zh-CN" dirty="0"/>
              <a:t>x</a:t>
            </a:r>
            <a:r>
              <a:rPr lang="zh-CN" altLang="en-US" dirty="0"/>
              <a:t>，找出最大的</a:t>
            </a:r>
            <a:r>
              <a:rPr lang="en-US" altLang="zh-CN" dirty="0"/>
              <a:t>y</a:t>
            </a:r>
            <a:r>
              <a:rPr lang="zh-CN" altLang="en-US" dirty="0"/>
              <a:t>使得</a:t>
            </a:r>
            <a:r>
              <a:rPr lang="en-US" altLang="zh-CN" dirty="0" err="1"/>
              <a:t>x+y</a:t>
            </a:r>
            <a:r>
              <a:rPr lang="en-US" altLang="zh-CN" dirty="0"/>
              <a:t>&lt;C</a:t>
            </a:r>
            <a:r>
              <a:rPr lang="zh-CN" altLang="en-US" dirty="0"/>
              <a:t>（不减去</a:t>
            </a:r>
            <a:r>
              <a:rPr lang="en-US" altLang="zh-CN" dirty="0"/>
              <a:t>C</a:t>
            </a:r>
            <a:r>
              <a:rPr lang="zh-CN" altLang="en-US" dirty="0"/>
              <a:t>）</a:t>
            </a:r>
            <a:endParaRPr lang="en-US" altLang="zh-CN" dirty="0"/>
          </a:p>
          <a:p>
            <a:r>
              <a:rPr lang="zh-CN" altLang="en-US" dirty="0"/>
              <a:t>对每个</a:t>
            </a:r>
            <a:r>
              <a:rPr lang="en-US" altLang="zh-CN" dirty="0"/>
              <a:t>x</a:t>
            </a:r>
            <a:r>
              <a:rPr lang="zh-CN" altLang="en-US" dirty="0"/>
              <a:t>，找出最大的</a:t>
            </a:r>
            <a:r>
              <a:rPr lang="en-US" altLang="zh-CN" dirty="0"/>
              <a:t>y</a:t>
            </a:r>
            <a:r>
              <a:rPr lang="zh-CN" altLang="en-US" dirty="0"/>
              <a:t>（减去一个</a:t>
            </a:r>
            <a:r>
              <a:rPr lang="en-US" altLang="zh-CN" dirty="0"/>
              <a:t>C</a:t>
            </a:r>
            <a:r>
              <a:rPr lang="zh-CN" altLang="en-US" dirty="0"/>
              <a:t>）</a:t>
            </a:r>
            <a:endParaRPr lang="en-US" altLang="zh-CN" dirty="0"/>
          </a:p>
          <a:p>
            <a:endParaRPr lang="en-US" altLang="zh-CN" dirty="0"/>
          </a:p>
        </p:txBody>
      </p:sp>
    </p:spTree>
    <p:extLst>
      <p:ext uri="{BB962C8B-B14F-4D97-AF65-F5344CB8AC3E}">
        <p14:creationId xmlns:p14="http://schemas.microsoft.com/office/powerpoint/2010/main" val="307954870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D95E99-713E-478A-AA97-5AFA1A09FD6D}"/>
              </a:ext>
            </a:extLst>
          </p:cNvPr>
          <p:cNvSpPr>
            <a:spLocks noGrp="1"/>
          </p:cNvSpPr>
          <p:nvPr>
            <p:ph type="title"/>
          </p:nvPr>
        </p:nvSpPr>
        <p:spPr/>
        <p:txBody>
          <a:bodyPr/>
          <a:lstStyle/>
          <a:p>
            <a:r>
              <a:rPr lang="en-US" altLang="zh-CN" dirty="0"/>
              <a:t>Solution</a:t>
            </a:r>
            <a:endParaRPr lang="zh-CN" altLang="en-US" dirty="0"/>
          </a:p>
        </p:txBody>
      </p:sp>
      <p:sp>
        <p:nvSpPr>
          <p:cNvPr id="3" name="内容占位符 2">
            <a:extLst>
              <a:ext uri="{FF2B5EF4-FFF2-40B4-BE49-F238E27FC236}">
                <a16:creationId xmlns:a16="http://schemas.microsoft.com/office/drawing/2014/main" id="{588547A1-3EF6-423C-B658-017CFAD7A696}"/>
              </a:ext>
            </a:extLst>
          </p:cNvPr>
          <p:cNvSpPr>
            <a:spLocks noGrp="1"/>
          </p:cNvSpPr>
          <p:nvPr>
            <p:ph idx="1"/>
          </p:nvPr>
        </p:nvSpPr>
        <p:spPr/>
        <p:txBody>
          <a:bodyPr>
            <a:normAutofit/>
          </a:bodyPr>
          <a:lstStyle/>
          <a:p>
            <a:r>
              <a:rPr lang="zh-CN" altLang="en-US" dirty="0"/>
              <a:t>发现</a:t>
            </a:r>
            <a:r>
              <a:rPr lang="en-US" altLang="zh-CN" dirty="0" err="1"/>
              <a:t>x+y</a:t>
            </a:r>
            <a:r>
              <a:rPr lang="en-US" altLang="zh-CN" dirty="0"/>
              <a:t>&gt;=C</a:t>
            </a:r>
            <a:r>
              <a:rPr lang="zh-CN" altLang="en-US" dirty="0"/>
              <a:t>的情况可以直接找出最大的两个</a:t>
            </a:r>
            <a:r>
              <a:rPr lang="en-US" altLang="zh-CN" dirty="0"/>
              <a:t>x</a:t>
            </a:r>
            <a:r>
              <a:rPr lang="zh-CN" altLang="en-US" dirty="0"/>
              <a:t>和</a:t>
            </a:r>
            <a:r>
              <a:rPr lang="en-US" altLang="zh-CN" dirty="0"/>
              <a:t>y</a:t>
            </a:r>
            <a:r>
              <a:rPr lang="zh-CN" altLang="en-US" dirty="0"/>
              <a:t>，平凡</a:t>
            </a:r>
            <a:endParaRPr lang="en-US" altLang="zh-CN" dirty="0"/>
          </a:p>
          <a:p>
            <a:r>
              <a:rPr lang="zh-CN" altLang="en-US" dirty="0"/>
              <a:t>只需要考虑</a:t>
            </a:r>
            <a:r>
              <a:rPr lang="en-US" altLang="zh-CN" dirty="0" err="1"/>
              <a:t>x+y</a:t>
            </a:r>
            <a:r>
              <a:rPr lang="en-US" altLang="zh-CN" dirty="0"/>
              <a:t>&lt;C</a:t>
            </a:r>
            <a:r>
              <a:rPr lang="zh-CN" altLang="en-US" dirty="0"/>
              <a:t>的情况</a:t>
            </a:r>
            <a:endParaRPr lang="en-US" altLang="zh-CN" dirty="0"/>
          </a:p>
          <a:p>
            <a:r>
              <a:rPr lang="zh-CN" altLang="en-US" dirty="0"/>
              <a:t>如果我们把所有数都排序，假设</a:t>
            </a:r>
            <a:r>
              <a:rPr lang="en-US" altLang="zh-CN" dirty="0"/>
              <a:t>x&lt;y</a:t>
            </a:r>
            <a:r>
              <a:rPr lang="zh-CN" altLang="en-US" dirty="0"/>
              <a:t>，则对于</a:t>
            </a:r>
            <a:r>
              <a:rPr lang="en-US" altLang="zh-CN" dirty="0"/>
              <a:t>x1,x2</a:t>
            </a:r>
            <a:r>
              <a:rPr lang="zh-CN" altLang="en-US" dirty="0"/>
              <a:t>，对应的是</a:t>
            </a:r>
            <a:r>
              <a:rPr lang="en-US" altLang="zh-CN" dirty="0"/>
              <a:t>y1,y2</a:t>
            </a:r>
            <a:r>
              <a:rPr lang="zh-CN" altLang="en-US" dirty="0"/>
              <a:t> ，</a:t>
            </a:r>
            <a:endParaRPr lang="en-US" altLang="zh-CN" dirty="0"/>
          </a:p>
          <a:p>
            <a:r>
              <a:rPr lang="zh-CN" altLang="en-US" dirty="0"/>
              <a:t>如果</a:t>
            </a:r>
            <a:r>
              <a:rPr lang="en-US" altLang="zh-CN" dirty="0"/>
              <a:t>x1&lt;=x2</a:t>
            </a:r>
            <a:r>
              <a:rPr lang="zh-CN" altLang="en-US" dirty="0"/>
              <a:t>，则</a:t>
            </a:r>
            <a:r>
              <a:rPr lang="en-US" altLang="zh-CN" dirty="0"/>
              <a:t>y1&gt;=y2</a:t>
            </a:r>
            <a:r>
              <a:rPr lang="zh-CN" altLang="en-US" dirty="0"/>
              <a:t>，这个满足单调性</a:t>
            </a:r>
            <a:endParaRPr lang="en-US" altLang="zh-CN" dirty="0"/>
          </a:p>
        </p:txBody>
      </p:sp>
    </p:spTree>
    <p:extLst>
      <p:ext uri="{BB962C8B-B14F-4D97-AF65-F5344CB8AC3E}">
        <p14:creationId xmlns:p14="http://schemas.microsoft.com/office/powerpoint/2010/main" val="2487282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说要讲模板，这里就利用一下</a:t>
            </a:r>
            <a:r>
              <a:rPr lang="en-US" altLang="zh-CN" dirty="0" err="1"/>
              <a:t>hzwer</a:t>
            </a:r>
            <a:r>
              <a:rPr lang="zh-CN" altLang="en-US" dirty="0"/>
              <a:t>的吧</a:t>
            </a:r>
          </a:p>
        </p:txBody>
      </p:sp>
      <p:pic>
        <p:nvPicPr>
          <p:cNvPr id="6" name="Picture 2"/>
          <p:cNvPicPr>
            <a:picLocks noGrp="1" noChangeAspect="1" noChangeArrowheads="1"/>
          </p:cNvPicPr>
          <p:nvPr>
            <p:ph idx="1"/>
          </p:nvPr>
        </p:nvPicPr>
        <p:blipFill>
          <a:blip r:embed="rId2" cstate="print"/>
          <a:srcRect/>
          <a:stretch>
            <a:fillRect/>
          </a:stretch>
        </p:blipFill>
        <p:spPr bwMode="auto">
          <a:xfrm>
            <a:off x="838200" y="1690688"/>
            <a:ext cx="6856157" cy="1872208"/>
          </a:xfrm>
          <a:prstGeom prst="rect">
            <a:avLst/>
          </a:prstGeom>
          <a:noFill/>
          <a:ln w="9525">
            <a:noFill/>
            <a:miter lim="800000"/>
            <a:headEnd/>
            <a:tailEnd/>
          </a:ln>
        </p:spPr>
      </p:pic>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44817C-CF26-4B31-93D8-F84D79654307}"/>
              </a:ext>
            </a:extLst>
          </p:cNvPr>
          <p:cNvSpPr>
            <a:spLocks noGrp="1"/>
          </p:cNvSpPr>
          <p:nvPr>
            <p:ph type="title"/>
          </p:nvPr>
        </p:nvSpPr>
        <p:spPr/>
        <p:txBody>
          <a:bodyPr/>
          <a:lstStyle/>
          <a:p>
            <a:r>
              <a:rPr lang="en-US" altLang="zh-CN" dirty="0"/>
              <a:t>Solution1</a:t>
            </a:r>
            <a:endParaRPr lang="zh-CN" altLang="en-US" dirty="0"/>
          </a:p>
        </p:txBody>
      </p:sp>
      <p:sp>
        <p:nvSpPr>
          <p:cNvPr id="3" name="内容占位符 2">
            <a:extLst>
              <a:ext uri="{FF2B5EF4-FFF2-40B4-BE49-F238E27FC236}">
                <a16:creationId xmlns:a16="http://schemas.microsoft.com/office/drawing/2014/main" id="{38E77789-770D-4D6F-B8CB-18659E6AD8A3}"/>
              </a:ext>
            </a:extLst>
          </p:cNvPr>
          <p:cNvSpPr>
            <a:spLocks noGrp="1"/>
          </p:cNvSpPr>
          <p:nvPr>
            <p:ph idx="1"/>
          </p:nvPr>
        </p:nvSpPr>
        <p:spPr/>
        <p:txBody>
          <a:bodyPr/>
          <a:lstStyle/>
          <a:p>
            <a:r>
              <a:rPr lang="zh-CN" altLang="en-US" dirty="0"/>
              <a:t>问题即，给出一个点集，支持插入删除，和查询</a:t>
            </a:r>
            <a:r>
              <a:rPr lang="en-US" altLang="zh-CN" dirty="0"/>
              <a:t>max(</a:t>
            </a:r>
            <a:r>
              <a:rPr lang="en-US" altLang="zh-CN" dirty="0" err="1"/>
              <a:t>x+y</a:t>
            </a:r>
            <a:r>
              <a:rPr lang="en-US" altLang="zh-CN" dirty="0"/>
              <a:t>)</a:t>
            </a:r>
            <a:r>
              <a:rPr lang="zh-CN" altLang="en-US" dirty="0"/>
              <a:t>，使得</a:t>
            </a:r>
            <a:r>
              <a:rPr lang="en-US" altLang="zh-CN" dirty="0" err="1"/>
              <a:t>x+y</a:t>
            </a:r>
            <a:r>
              <a:rPr lang="en-US" altLang="zh-CN" dirty="0"/>
              <a:t> &lt; C</a:t>
            </a:r>
          </a:p>
          <a:p>
            <a:r>
              <a:rPr lang="zh-CN" altLang="en-US" dirty="0"/>
              <a:t>再继续分析一下，发现如果</a:t>
            </a:r>
            <a:r>
              <a:rPr lang="en-US" altLang="zh-CN" dirty="0" err="1"/>
              <a:t>x,y</a:t>
            </a:r>
            <a:r>
              <a:rPr lang="en-US" altLang="zh-CN" dirty="0"/>
              <a:t> &lt; C/2</a:t>
            </a:r>
            <a:r>
              <a:rPr lang="zh-CN" altLang="en-US" dirty="0"/>
              <a:t>，这个也是平凡的</a:t>
            </a:r>
            <a:endParaRPr lang="en-US" altLang="zh-CN" dirty="0"/>
          </a:p>
          <a:p>
            <a:r>
              <a:rPr lang="en-US" altLang="zh-CN" dirty="0" err="1"/>
              <a:t>x,y</a:t>
            </a:r>
            <a:r>
              <a:rPr lang="en-US" altLang="zh-CN" dirty="0"/>
              <a:t> &lt; C/2</a:t>
            </a:r>
            <a:r>
              <a:rPr lang="zh-CN" altLang="en-US" dirty="0"/>
              <a:t>可以推出 </a:t>
            </a:r>
            <a:r>
              <a:rPr lang="en-US" altLang="zh-CN" dirty="0" err="1"/>
              <a:t>x+y</a:t>
            </a:r>
            <a:r>
              <a:rPr lang="en-US" altLang="zh-CN" dirty="0"/>
              <a:t> &lt; C</a:t>
            </a:r>
            <a:r>
              <a:rPr lang="zh-CN" altLang="en-US" dirty="0"/>
              <a:t>，所以选两个最大的</a:t>
            </a:r>
            <a:r>
              <a:rPr lang="en-US" altLang="zh-CN" dirty="0"/>
              <a:t>C/2</a:t>
            </a:r>
            <a:r>
              <a:rPr lang="zh-CN" altLang="en-US" dirty="0"/>
              <a:t>以内的数就可以覆盖这部分的贡献</a:t>
            </a:r>
            <a:endParaRPr lang="en-US" altLang="zh-CN" dirty="0"/>
          </a:p>
        </p:txBody>
      </p:sp>
    </p:spTree>
    <p:extLst>
      <p:ext uri="{BB962C8B-B14F-4D97-AF65-F5344CB8AC3E}">
        <p14:creationId xmlns:p14="http://schemas.microsoft.com/office/powerpoint/2010/main" val="147976917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EB90E4-5D17-4DE6-9348-455CC4639A33}"/>
              </a:ext>
            </a:extLst>
          </p:cNvPr>
          <p:cNvSpPr>
            <a:spLocks noGrp="1"/>
          </p:cNvSpPr>
          <p:nvPr>
            <p:ph type="title"/>
          </p:nvPr>
        </p:nvSpPr>
        <p:spPr/>
        <p:txBody>
          <a:bodyPr/>
          <a:lstStyle/>
          <a:p>
            <a:r>
              <a:rPr lang="en-US" altLang="zh-CN" dirty="0"/>
              <a:t>Solution1</a:t>
            </a:r>
            <a:endParaRPr lang="zh-CN" altLang="en-US" dirty="0"/>
          </a:p>
        </p:txBody>
      </p:sp>
      <p:sp>
        <p:nvSpPr>
          <p:cNvPr id="3" name="内容占位符 2">
            <a:extLst>
              <a:ext uri="{FF2B5EF4-FFF2-40B4-BE49-F238E27FC236}">
                <a16:creationId xmlns:a16="http://schemas.microsoft.com/office/drawing/2014/main" id="{68511328-953B-4119-A83F-4B4AEDAAF2C5}"/>
              </a:ext>
            </a:extLst>
          </p:cNvPr>
          <p:cNvSpPr>
            <a:spLocks noGrp="1"/>
          </p:cNvSpPr>
          <p:nvPr>
            <p:ph idx="1"/>
          </p:nvPr>
        </p:nvSpPr>
        <p:spPr/>
        <p:txBody>
          <a:bodyPr>
            <a:normAutofit/>
          </a:bodyPr>
          <a:lstStyle/>
          <a:p>
            <a:r>
              <a:rPr lang="zh-CN" altLang="en-US" dirty="0"/>
              <a:t>目前非平凡的部分在于从</a:t>
            </a:r>
            <a:r>
              <a:rPr lang="en-US" altLang="zh-CN" dirty="0"/>
              <a:t>[0,C/2)</a:t>
            </a:r>
            <a:r>
              <a:rPr lang="zh-CN" altLang="en-US" dirty="0"/>
              <a:t>中选一个数</a:t>
            </a:r>
            <a:r>
              <a:rPr lang="en-US" altLang="zh-CN" dirty="0"/>
              <a:t>x</a:t>
            </a:r>
            <a:r>
              <a:rPr lang="zh-CN" altLang="en-US" dirty="0"/>
              <a:t>，</a:t>
            </a:r>
            <a:r>
              <a:rPr lang="en-US" altLang="zh-CN" dirty="0"/>
              <a:t>[C/2,C)</a:t>
            </a:r>
            <a:r>
              <a:rPr lang="zh-CN" altLang="en-US" dirty="0"/>
              <a:t>中选一个数</a:t>
            </a:r>
            <a:r>
              <a:rPr lang="en-US" altLang="zh-CN" dirty="0"/>
              <a:t>y</a:t>
            </a:r>
            <a:r>
              <a:rPr lang="zh-CN" altLang="en-US" dirty="0"/>
              <a:t>，</a:t>
            </a:r>
            <a:r>
              <a:rPr lang="en-US" altLang="zh-CN" dirty="0" err="1"/>
              <a:t>x+y</a:t>
            </a:r>
            <a:r>
              <a:rPr lang="zh-CN" altLang="en-US" dirty="0"/>
              <a:t>的贡献</a:t>
            </a:r>
            <a:endParaRPr lang="en-US" altLang="zh-CN" dirty="0"/>
          </a:p>
          <a:p>
            <a:r>
              <a:rPr lang="en-US" altLang="zh-CN" dirty="0" err="1"/>
              <a:t>x+y</a:t>
            </a:r>
            <a:r>
              <a:rPr lang="en-US" altLang="zh-CN" dirty="0"/>
              <a:t>&lt;C </a:t>
            </a:r>
            <a:r>
              <a:rPr lang="zh-CN" altLang="en-US" dirty="0"/>
              <a:t>等价于 </a:t>
            </a:r>
            <a:r>
              <a:rPr lang="en-US" altLang="zh-CN" dirty="0"/>
              <a:t>x&lt;C-y</a:t>
            </a:r>
          </a:p>
          <a:p>
            <a:r>
              <a:rPr lang="zh-CN" altLang="en-US" dirty="0"/>
              <a:t>我们可以认为最大化</a:t>
            </a:r>
            <a:r>
              <a:rPr lang="en-US" altLang="zh-CN" dirty="0" err="1"/>
              <a:t>x+y</a:t>
            </a:r>
            <a:r>
              <a:rPr lang="zh-CN" altLang="en-US" dirty="0"/>
              <a:t>是在最小化</a:t>
            </a:r>
            <a:r>
              <a:rPr lang="en-US" altLang="zh-CN" dirty="0"/>
              <a:t>C-x-y</a:t>
            </a:r>
          </a:p>
          <a:p>
            <a:r>
              <a:rPr lang="zh-CN" altLang="en-US" dirty="0"/>
              <a:t>于是用一棵平衡树维护，这里平衡树这个结构是用来满足</a:t>
            </a:r>
            <a:r>
              <a:rPr lang="en-US" altLang="zh-CN" dirty="0"/>
              <a:t>x&lt;C-y</a:t>
            </a:r>
            <a:r>
              <a:rPr lang="zh-CN" altLang="en-US" dirty="0"/>
              <a:t>这个条件的</a:t>
            </a:r>
          </a:p>
          <a:p>
            <a:r>
              <a:rPr lang="zh-CN" altLang="en-US" dirty="0"/>
              <a:t>每个在</a:t>
            </a:r>
            <a:r>
              <a:rPr lang="en-US" altLang="zh-CN" dirty="0"/>
              <a:t>[0,C/2)</a:t>
            </a:r>
            <a:r>
              <a:rPr lang="zh-CN" altLang="en-US" dirty="0"/>
              <a:t>中的</a:t>
            </a:r>
            <a:r>
              <a:rPr lang="en-US" altLang="zh-CN" dirty="0"/>
              <a:t>x</a:t>
            </a:r>
            <a:r>
              <a:rPr lang="zh-CN" altLang="en-US" dirty="0"/>
              <a:t>就直接插入，每个在</a:t>
            </a:r>
            <a:r>
              <a:rPr lang="en-US" altLang="zh-CN" dirty="0"/>
              <a:t>[C/2,C)</a:t>
            </a:r>
            <a:r>
              <a:rPr lang="zh-CN" altLang="en-US" dirty="0"/>
              <a:t>中的</a:t>
            </a:r>
            <a:r>
              <a:rPr lang="en-US" altLang="zh-CN" dirty="0"/>
              <a:t>y</a:t>
            </a:r>
            <a:r>
              <a:rPr lang="zh-CN" altLang="en-US" dirty="0"/>
              <a:t>，就变成</a:t>
            </a:r>
            <a:r>
              <a:rPr lang="en-US" altLang="zh-CN" dirty="0"/>
              <a:t>C-y</a:t>
            </a:r>
            <a:r>
              <a:rPr lang="zh-CN" altLang="en-US" dirty="0"/>
              <a:t>然后插入</a:t>
            </a:r>
            <a:endParaRPr lang="en-US" altLang="zh-CN" dirty="0"/>
          </a:p>
          <a:p>
            <a:r>
              <a:rPr lang="zh-CN" altLang="en-US" dirty="0"/>
              <a:t>平衡树需要维护子树内最小的</a:t>
            </a:r>
            <a:r>
              <a:rPr lang="en-US" altLang="zh-CN" dirty="0"/>
              <a:t>C-y</a:t>
            </a:r>
            <a:r>
              <a:rPr lang="zh-CN" altLang="en-US" dirty="0"/>
              <a:t>，最大的</a:t>
            </a:r>
            <a:r>
              <a:rPr lang="en-US" altLang="zh-CN" dirty="0"/>
              <a:t>x</a:t>
            </a:r>
            <a:r>
              <a:rPr lang="zh-CN" altLang="en-US" dirty="0"/>
              <a:t>，最小的</a:t>
            </a:r>
            <a:r>
              <a:rPr lang="en-US" altLang="zh-CN" dirty="0"/>
              <a:t>C-y-x</a:t>
            </a:r>
          </a:p>
          <a:p>
            <a:endParaRPr lang="zh-CN" altLang="en-US" dirty="0"/>
          </a:p>
        </p:txBody>
      </p:sp>
    </p:spTree>
    <p:extLst>
      <p:ext uri="{BB962C8B-B14F-4D97-AF65-F5344CB8AC3E}">
        <p14:creationId xmlns:p14="http://schemas.microsoft.com/office/powerpoint/2010/main" val="177250598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EB90E4-5D17-4DE6-9348-455CC4639A33}"/>
              </a:ext>
            </a:extLst>
          </p:cNvPr>
          <p:cNvSpPr>
            <a:spLocks noGrp="1"/>
          </p:cNvSpPr>
          <p:nvPr>
            <p:ph type="title"/>
          </p:nvPr>
        </p:nvSpPr>
        <p:spPr/>
        <p:txBody>
          <a:bodyPr/>
          <a:lstStyle/>
          <a:p>
            <a:r>
              <a:rPr lang="en-US" altLang="zh-CN" dirty="0"/>
              <a:t>Solution1</a:t>
            </a:r>
            <a:endParaRPr lang="zh-CN" altLang="en-US" dirty="0"/>
          </a:p>
        </p:txBody>
      </p:sp>
      <p:sp>
        <p:nvSpPr>
          <p:cNvPr id="3" name="内容占位符 2">
            <a:extLst>
              <a:ext uri="{FF2B5EF4-FFF2-40B4-BE49-F238E27FC236}">
                <a16:creationId xmlns:a16="http://schemas.microsoft.com/office/drawing/2014/main" id="{68511328-953B-4119-A83F-4B4AEDAAF2C5}"/>
              </a:ext>
            </a:extLst>
          </p:cNvPr>
          <p:cNvSpPr>
            <a:spLocks noGrp="1"/>
          </p:cNvSpPr>
          <p:nvPr>
            <p:ph idx="1"/>
          </p:nvPr>
        </p:nvSpPr>
        <p:spPr/>
        <p:txBody>
          <a:bodyPr/>
          <a:lstStyle/>
          <a:p>
            <a:r>
              <a:rPr lang="zh-CN" altLang="en-US" dirty="0"/>
              <a:t>具体一点来说，所有</a:t>
            </a:r>
            <a:r>
              <a:rPr lang="en-US" altLang="zh-CN" dirty="0"/>
              <a:t>[0,C/2)</a:t>
            </a:r>
            <a:r>
              <a:rPr lang="zh-CN" altLang="en-US" dirty="0"/>
              <a:t>中的数</a:t>
            </a:r>
            <a:r>
              <a:rPr lang="en-US" altLang="zh-CN" dirty="0"/>
              <a:t>x</a:t>
            </a:r>
            <a:r>
              <a:rPr lang="zh-CN" altLang="en-US" dirty="0"/>
              <a:t>看做</a:t>
            </a:r>
            <a:r>
              <a:rPr lang="en-US" altLang="zh-CN" dirty="0"/>
              <a:t>A</a:t>
            </a:r>
            <a:r>
              <a:rPr lang="zh-CN" altLang="en-US" dirty="0"/>
              <a:t>集合，所有</a:t>
            </a:r>
            <a:r>
              <a:rPr lang="en-US" altLang="zh-CN" dirty="0"/>
              <a:t>[C/2,C)</a:t>
            </a:r>
            <a:r>
              <a:rPr lang="zh-CN" altLang="en-US" dirty="0"/>
              <a:t>中的数</a:t>
            </a:r>
            <a:r>
              <a:rPr lang="en-US" altLang="zh-CN" dirty="0"/>
              <a:t>y</a:t>
            </a:r>
            <a:r>
              <a:rPr lang="zh-CN" altLang="en-US" dirty="0"/>
              <a:t>变成</a:t>
            </a:r>
            <a:r>
              <a:rPr lang="en-US" altLang="zh-CN" dirty="0"/>
              <a:t>C-y</a:t>
            </a:r>
            <a:r>
              <a:rPr lang="zh-CN" altLang="en-US" dirty="0"/>
              <a:t>后看做</a:t>
            </a:r>
            <a:r>
              <a:rPr lang="en-US" altLang="zh-CN" dirty="0"/>
              <a:t>B</a:t>
            </a:r>
            <a:r>
              <a:rPr lang="zh-CN" altLang="en-US" dirty="0"/>
              <a:t>集合</a:t>
            </a:r>
            <a:endParaRPr lang="en-US" altLang="zh-CN" dirty="0"/>
          </a:p>
          <a:p>
            <a:r>
              <a:rPr lang="zh-CN" altLang="en-US" dirty="0"/>
              <a:t>我们要在</a:t>
            </a:r>
            <a:r>
              <a:rPr lang="en-US" altLang="zh-CN" dirty="0"/>
              <a:t>A</a:t>
            </a:r>
            <a:r>
              <a:rPr lang="zh-CN" altLang="en-US" dirty="0"/>
              <a:t>和</a:t>
            </a:r>
            <a:r>
              <a:rPr lang="en-US" altLang="zh-CN" dirty="0"/>
              <a:t>B</a:t>
            </a:r>
            <a:r>
              <a:rPr lang="zh-CN" altLang="en-US" dirty="0"/>
              <a:t>集合中选出两个数</a:t>
            </a:r>
            <a:r>
              <a:rPr lang="en-US" altLang="zh-CN" dirty="0" err="1"/>
              <a:t>a,b</a:t>
            </a:r>
            <a:r>
              <a:rPr lang="zh-CN" altLang="en-US" dirty="0"/>
              <a:t>，使得：</a:t>
            </a:r>
            <a:endParaRPr lang="en-US" altLang="zh-CN" dirty="0"/>
          </a:p>
          <a:p>
            <a:r>
              <a:rPr lang="en-US" altLang="zh-CN" dirty="0"/>
              <a:t>a&lt;b</a:t>
            </a:r>
            <a:r>
              <a:rPr lang="zh-CN" altLang="en-US" dirty="0"/>
              <a:t>，</a:t>
            </a:r>
            <a:r>
              <a:rPr lang="en-US" altLang="zh-CN" dirty="0"/>
              <a:t>b-a</a:t>
            </a:r>
            <a:r>
              <a:rPr lang="zh-CN" altLang="en-US" dirty="0"/>
              <a:t>最小</a:t>
            </a:r>
            <a:endParaRPr lang="en-US" altLang="zh-CN" dirty="0"/>
          </a:p>
          <a:p>
            <a:r>
              <a:rPr lang="zh-CN" altLang="en-US" dirty="0"/>
              <a:t>平衡树可以维护这个</a:t>
            </a:r>
            <a:endParaRPr lang="en-US" altLang="zh-CN" dirty="0"/>
          </a:p>
        </p:txBody>
      </p:sp>
    </p:spTree>
    <p:extLst>
      <p:ext uri="{BB962C8B-B14F-4D97-AF65-F5344CB8AC3E}">
        <p14:creationId xmlns:p14="http://schemas.microsoft.com/office/powerpoint/2010/main" val="86458761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0A37EA-2DC9-4587-A70E-3CD9977A195B}"/>
              </a:ext>
            </a:extLst>
          </p:cNvPr>
          <p:cNvSpPr>
            <a:spLocks noGrp="1"/>
          </p:cNvSpPr>
          <p:nvPr>
            <p:ph type="title"/>
          </p:nvPr>
        </p:nvSpPr>
        <p:spPr/>
        <p:txBody>
          <a:bodyPr/>
          <a:lstStyle/>
          <a:p>
            <a:r>
              <a:rPr lang="en-US" altLang="zh-CN" dirty="0"/>
              <a:t>Solution1</a:t>
            </a:r>
            <a:endParaRPr lang="zh-CN" altLang="en-US" dirty="0"/>
          </a:p>
        </p:txBody>
      </p:sp>
      <p:sp>
        <p:nvSpPr>
          <p:cNvPr id="3" name="内容占位符 2">
            <a:extLst>
              <a:ext uri="{FF2B5EF4-FFF2-40B4-BE49-F238E27FC236}">
                <a16:creationId xmlns:a16="http://schemas.microsoft.com/office/drawing/2014/main" id="{D8188389-E786-4455-8775-D8283EB97BBF}"/>
              </a:ext>
            </a:extLst>
          </p:cNvPr>
          <p:cNvSpPr>
            <a:spLocks noGrp="1"/>
          </p:cNvSpPr>
          <p:nvPr>
            <p:ph idx="1"/>
          </p:nvPr>
        </p:nvSpPr>
        <p:spPr/>
        <p:txBody>
          <a:bodyPr/>
          <a:lstStyle/>
          <a:p>
            <a:r>
              <a:rPr lang="zh-CN" altLang="en-US" dirty="0"/>
              <a:t>这个信息显然可以合并</a:t>
            </a:r>
            <a:endParaRPr lang="en-US" altLang="zh-CN" dirty="0"/>
          </a:p>
          <a:p>
            <a:r>
              <a:rPr lang="zh-CN" altLang="en-US" dirty="0"/>
              <a:t>于是我们使用分治结构，做到了</a:t>
            </a:r>
            <a:r>
              <a:rPr lang="en-US" altLang="zh-CN" dirty="0"/>
              <a:t>O( </a:t>
            </a:r>
            <a:r>
              <a:rPr lang="en-US" altLang="zh-CN" dirty="0" err="1"/>
              <a:t>logn</a:t>
            </a:r>
            <a:r>
              <a:rPr lang="en-US" altLang="zh-CN" dirty="0"/>
              <a:t> )</a:t>
            </a:r>
            <a:r>
              <a:rPr lang="zh-CN" altLang="en-US" dirty="0"/>
              <a:t>单次修改</a:t>
            </a:r>
            <a:endParaRPr lang="en-US" altLang="zh-CN" dirty="0"/>
          </a:p>
          <a:p>
            <a:endParaRPr lang="en-US" altLang="zh-CN" dirty="0"/>
          </a:p>
          <a:p>
            <a:r>
              <a:rPr lang="zh-CN" altLang="en-US" dirty="0"/>
              <a:t>总时间复杂度</a:t>
            </a:r>
            <a:r>
              <a:rPr lang="en-US" altLang="zh-CN" dirty="0"/>
              <a:t>O( </a:t>
            </a:r>
            <a:r>
              <a:rPr lang="en-US" altLang="zh-CN" dirty="0" err="1"/>
              <a:t>nlogn</a:t>
            </a:r>
            <a:r>
              <a:rPr lang="en-US" altLang="zh-CN" dirty="0"/>
              <a:t> )</a:t>
            </a:r>
            <a:endParaRPr lang="zh-CN" altLang="en-US" dirty="0"/>
          </a:p>
        </p:txBody>
      </p:sp>
    </p:spTree>
    <p:extLst>
      <p:ext uri="{BB962C8B-B14F-4D97-AF65-F5344CB8AC3E}">
        <p14:creationId xmlns:p14="http://schemas.microsoft.com/office/powerpoint/2010/main" val="208484613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746BC9-046C-4A7B-8C05-F6D698941AED}"/>
              </a:ext>
            </a:extLst>
          </p:cNvPr>
          <p:cNvSpPr>
            <a:spLocks noGrp="1"/>
          </p:cNvSpPr>
          <p:nvPr>
            <p:ph type="title"/>
          </p:nvPr>
        </p:nvSpPr>
        <p:spPr/>
        <p:txBody>
          <a:bodyPr/>
          <a:lstStyle/>
          <a:p>
            <a:r>
              <a:rPr lang="en-US" altLang="zh-CN" dirty="0"/>
              <a:t>Solution2</a:t>
            </a:r>
            <a:endParaRPr lang="zh-CN" altLang="en-US" dirty="0"/>
          </a:p>
        </p:txBody>
      </p:sp>
      <p:sp>
        <p:nvSpPr>
          <p:cNvPr id="3" name="内容占位符 2">
            <a:extLst>
              <a:ext uri="{FF2B5EF4-FFF2-40B4-BE49-F238E27FC236}">
                <a16:creationId xmlns:a16="http://schemas.microsoft.com/office/drawing/2014/main" id="{B7B3525E-2BA0-47BF-8084-79FB4847DED7}"/>
              </a:ext>
            </a:extLst>
          </p:cNvPr>
          <p:cNvSpPr>
            <a:spLocks noGrp="1"/>
          </p:cNvSpPr>
          <p:nvPr>
            <p:ph idx="1"/>
          </p:nvPr>
        </p:nvSpPr>
        <p:spPr/>
        <p:txBody>
          <a:bodyPr>
            <a:normAutofit/>
          </a:bodyPr>
          <a:lstStyle/>
          <a:p>
            <a:r>
              <a:rPr lang="zh-CN" altLang="en-US" dirty="0"/>
              <a:t>还可以发现：</a:t>
            </a:r>
            <a:endParaRPr lang="en-US" altLang="zh-CN" dirty="0"/>
          </a:p>
          <a:p>
            <a:r>
              <a:rPr lang="zh-CN" altLang="en-US" dirty="0"/>
              <a:t>对每个</a:t>
            </a:r>
            <a:r>
              <a:rPr lang="en-US" altLang="zh-CN" dirty="0"/>
              <a:t>A</a:t>
            </a:r>
            <a:r>
              <a:rPr lang="zh-CN" altLang="en-US" dirty="0"/>
              <a:t>集合中的</a:t>
            </a:r>
            <a:r>
              <a:rPr lang="en-US" altLang="zh-CN" dirty="0"/>
              <a:t>x</a:t>
            </a:r>
            <a:r>
              <a:rPr lang="zh-CN" altLang="en-US" dirty="0"/>
              <a:t>，维护出其在</a:t>
            </a:r>
            <a:r>
              <a:rPr lang="en-US" altLang="zh-CN" dirty="0"/>
              <a:t>B</a:t>
            </a:r>
            <a:r>
              <a:rPr lang="zh-CN" altLang="en-US" dirty="0"/>
              <a:t>集合中的后继</a:t>
            </a:r>
            <a:r>
              <a:rPr lang="en-US" altLang="zh-CN" dirty="0"/>
              <a:t>C-y</a:t>
            </a:r>
          </a:p>
          <a:p>
            <a:r>
              <a:rPr lang="zh-CN" altLang="en-US" dirty="0"/>
              <a:t>对每个</a:t>
            </a:r>
            <a:r>
              <a:rPr lang="en-US" altLang="zh-CN" dirty="0"/>
              <a:t>B</a:t>
            </a:r>
            <a:r>
              <a:rPr lang="zh-CN" altLang="en-US" dirty="0"/>
              <a:t>集合中的</a:t>
            </a:r>
            <a:r>
              <a:rPr lang="en-US" altLang="zh-CN" dirty="0"/>
              <a:t>C-y</a:t>
            </a:r>
            <a:r>
              <a:rPr lang="zh-CN" altLang="en-US" dirty="0"/>
              <a:t>，维护出其在</a:t>
            </a:r>
            <a:r>
              <a:rPr lang="en-US" altLang="zh-CN" dirty="0"/>
              <a:t>A</a:t>
            </a:r>
            <a:r>
              <a:rPr lang="zh-CN" altLang="en-US" dirty="0"/>
              <a:t>集合中的前驱</a:t>
            </a:r>
            <a:r>
              <a:rPr lang="en-US" altLang="zh-CN" dirty="0"/>
              <a:t>x</a:t>
            </a:r>
          </a:p>
          <a:p>
            <a:r>
              <a:rPr lang="zh-CN" altLang="en-US" dirty="0"/>
              <a:t>这样一定是最优的，</a:t>
            </a:r>
            <a:endParaRPr lang="en-US" altLang="zh-CN" dirty="0"/>
          </a:p>
          <a:p>
            <a:r>
              <a:rPr lang="zh-CN" altLang="en-US" dirty="0"/>
              <a:t>每次修改这个前驱后继变动是</a:t>
            </a:r>
            <a:r>
              <a:rPr lang="en-US" altLang="zh-CN" dirty="0"/>
              <a:t>O(1)</a:t>
            </a:r>
            <a:r>
              <a:rPr lang="zh-CN" altLang="en-US" dirty="0"/>
              <a:t>的</a:t>
            </a:r>
            <a:endParaRPr lang="en-US" altLang="zh-CN" dirty="0"/>
          </a:p>
          <a:p>
            <a:r>
              <a:rPr lang="zh-CN" altLang="en-US" dirty="0"/>
              <a:t>这样就可以不用手写平衡树，只需要</a:t>
            </a:r>
            <a:r>
              <a:rPr lang="en-US" altLang="zh-CN" dirty="0" err="1"/>
              <a:t>stl</a:t>
            </a:r>
            <a:r>
              <a:rPr lang="zh-CN" altLang="en-US" dirty="0"/>
              <a:t>的</a:t>
            </a:r>
            <a:r>
              <a:rPr lang="en-US" altLang="zh-CN" dirty="0"/>
              <a:t>set</a:t>
            </a:r>
            <a:r>
              <a:rPr lang="zh-CN" altLang="en-US" dirty="0"/>
              <a:t>就可以了</a:t>
            </a:r>
            <a:endParaRPr lang="en-US" altLang="zh-CN" dirty="0"/>
          </a:p>
          <a:p>
            <a:r>
              <a:rPr lang="zh-CN" altLang="en-US" dirty="0"/>
              <a:t>总时间复杂度</a:t>
            </a:r>
            <a:r>
              <a:rPr lang="en-US" altLang="zh-CN" dirty="0"/>
              <a:t>O( </a:t>
            </a:r>
            <a:r>
              <a:rPr lang="en-US" altLang="zh-CN" dirty="0" err="1"/>
              <a:t>nlogn</a:t>
            </a:r>
            <a:r>
              <a:rPr lang="en-US" altLang="zh-CN" dirty="0"/>
              <a:t> )</a:t>
            </a:r>
            <a:endParaRPr lang="zh-CN" altLang="en-US" dirty="0"/>
          </a:p>
          <a:p>
            <a:endParaRPr lang="zh-CN" altLang="en-US" dirty="0"/>
          </a:p>
        </p:txBody>
      </p:sp>
    </p:spTree>
    <p:extLst>
      <p:ext uri="{BB962C8B-B14F-4D97-AF65-F5344CB8AC3E}">
        <p14:creationId xmlns:p14="http://schemas.microsoft.com/office/powerpoint/2010/main" val="3981842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60A44F-18AE-4CB9-B37E-A3F287E08C21}"/>
              </a:ext>
            </a:extLst>
          </p:cNvPr>
          <p:cNvSpPr>
            <a:spLocks noGrp="1"/>
          </p:cNvSpPr>
          <p:nvPr>
            <p:ph type="title"/>
          </p:nvPr>
        </p:nvSpPr>
        <p:spPr/>
        <p:txBody>
          <a:bodyPr/>
          <a:lstStyle/>
          <a:p>
            <a:r>
              <a:rPr lang="en-US" altLang="zh-CN" dirty="0"/>
              <a:t>Petrozavodsk Camp2018 MIPT Contest B. Bag of Bags</a:t>
            </a:r>
            <a:endParaRPr lang="zh-CN" altLang="en-US" dirty="0"/>
          </a:p>
        </p:txBody>
      </p:sp>
      <p:pic>
        <p:nvPicPr>
          <p:cNvPr id="5" name="内容占位符 4">
            <a:extLst>
              <a:ext uri="{FF2B5EF4-FFF2-40B4-BE49-F238E27FC236}">
                <a16:creationId xmlns:a16="http://schemas.microsoft.com/office/drawing/2014/main" id="{AEDD7758-CA9A-4025-889E-19AF44648E69}"/>
              </a:ext>
            </a:extLst>
          </p:cNvPr>
          <p:cNvPicPr>
            <a:picLocks noGrp="1" noChangeAspect="1"/>
          </p:cNvPicPr>
          <p:nvPr>
            <p:ph idx="1"/>
          </p:nvPr>
        </p:nvPicPr>
        <p:blipFill>
          <a:blip r:embed="rId2"/>
          <a:stretch>
            <a:fillRect/>
          </a:stretch>
        </p:blipFill>
        <p:spPr>
          <a:xfrm>
            <a:off x="1014369" y="1954511"/>
            <a:ext cx="8048625" cy="771525"/>
          </a:xfrm>
        </p:spPr>
      </p:pic>
    </p:spTree>
    <p:extLst>
      <p:ext uri="{BB962C8B-B14F-4D97-AF65-F5344CB8AC3E}">
        <p14:creationId xmlns:p14="http://schemas.microsoft.com/office/powerpoint/2010/main" val="43988366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7DAE09-47A1-48EB-A2DE-89AC0DE82B43}"/>
              </a:ext>
            </a:extLst>
          </p:cNvPr>
          <p:cNvSpPr>
            <a:spLocks noGrp="1"/>
          </p:cNvSpPr>
          <p:nvPr>
            <p:ph type="title"/>
          </p:nvPr>
        </p:nvSpPr>
        <p:spPr/>
        <p:txBody>
          <a:bodyPr/>
          <a:lstStyle/>
          <a:p>
            <a:r>
              <a:rPr lang="en-US" altLang="zh-CN" dirty="0"/>
              <a:t>Solution</a:t>
            </a:r>
            <a:endParaRPr lang="zh-CN" altLang="en-US" dirty="0"/>
          </a:p>
        </p:txBody>
      </p:sp>
      <p:sp>
        <p:nvSpPr>
          <p:cNvPr id="3" name="内容占位符 2">
            <a:extLst>
              <a:ext uri="{FF2B5EF4-FFF2-40B4-BE49-F238E27FC236}">
                <a16:creationId xmlns:a16="http://schemas.microsoft.com/office/drawing/2014/main" id="{06D5E6BD-B553-4C39-A002-45253EB7A1A3}"/>
              </a:ext>
            </a:extLst>
          </p:cNvPr>
          <p:cNvSpPr>
            <a:spLocks noGrp="1"/>
          </p:cNvSpPr>
          <p:nvPr>
            <p:ph idx="1"/>
          </p:nvPr>
        </p:nvSpPr>
        <p:spPr/>
        <p:txBody>
          <a:bodyPr/>
          <a:lstStyle/>
          <a:p>
            <a:r>
              <a:rPr lang="zh-CN" altLang="en-US" dirty="0"/>
              <a:t>考虑这个</a:t>
            </a:r>
            <a:r>
              <a:rPr lang="en-US" altLang="zh-CN" dirty="0"/>
              <a:t>ai&lt;</a:t>
            </a:r>
            <a:r>
              <a:rPr lang="en-US" altLang="zh-CN" dirty="0" err="1"/>
              <a:t>bj</a:t>
            </a:r>
            <a:r>
              <a:rPr lang="zh-CN" altLang="en-US" dirty="0"/>
              <a:t>且</a:t>
            </a:r>
            <a:r>
              <a:rPr lang="en-US" altLang="zh-CN" dirty="0" err="1"/>
              <a:t>aj</a:t>
            </a:r>
            <a:r>
              <a:rPr lang="en-US" altLang="zh-CN" dirty="0"/>
              <a:t>&lt;bi</a:t>
            </a:r>
            <a:r>
              <a:rPr lang="zh-CN" altLang="en-US" dirty="0"/>
              <a:t>实际上就是线段有交的所有情况</a:t>
            </a:r>
          </a:p>
        </p:txBody>
      </p:sp>
      <p:pic>
        <p:nvPicPr>
          <p:cNvPr id="7" name="图片 6">
            <a:extLst>
              <a:ext uri="{FF2B5EF4-FFF2-40B4-BE49-F238E27FC236}">
                <a16:creationId xmlns:a16="http://schemas.microsoft.com/office/drawing/2014/main" id="{553C7FF2-3E83-428A-957C-C57894FDBCA6}"/>
              </a:ext>
            </a:extLst>
          </p:cNvPr>
          <p:cNvPicPr>
            <a:picLocks noChangeAspect="1"/>
          </p:cNvPicPr>
          <p:nvPr/>
        </p:nvPicPr>
        <p:blipFill>
          <a:blip r:embed="rId2"/>
          <a:stretch>
            <a:fillRect/>
          </a:stretch>
        </p:blipFill>
        <p:spPr>
          <a:xfrm>
            <a:off x="838200" y="2384177"/>
            <a:ext cx="5019675" cy="2257425"/>
          </a:xfrm>
          <a:prstGeom prst="rect">
            <a:avLst/>
          </a:prstGeom>
        </p:spPr>
      </p:pic>
      <p:pic>
        <p:nvPicPr>
          <p:cNvPr id="9" name="图片 8">
            <a:extLst>
              <a:ext uri="{FF2B5EF4-FFF2-40B4-BE49-F238E27FC236}">
                <a16:creationId xmlns:a16="http://schemas.microsoft.com/office/drawing/2014/main" id="{6E0B3A8A-0798-4159-8718-0ED39402CB60}"/>
              </a:ext>
            </a:extLst>
          </p:cNvPr>
          <p:cNvPicPr>
            <a:picLocks noChangeAspect="1"/>
          </p:cNvPicPr>
          <p:nvPr/>
        </p:nvPicPr>
        <p:blipFill>
          <a:blip r:embed="rId3"/>
          <a:stretch>
            <a:fillRect/>
          </a:stretch>
        </p:blipFill>
        <p:spPr>
          <a:xfrm>
            <a:off x="5991224" y="4638675"/>
            <a:ext cx="4448175" cy="2219325"/>
          </a:xfrm>
          <a:prstGeom prst="rect">
            <a:avLst/>
          </a:prstGeom>
        </p:spPr>
      </p:pic>
      <p:pic>
        <p:nvPicPr>
          <p:cNvPr id="11" name="图片 10">
            <a:extLst>
              <a:ext uri="{FF2B5EF4-FFF2-40B4-BE49-F238E27FC236}">
                <a16:creationId xmlns:a16="http://schemas.microsoft.com/office/drawing/2014/main" id="{C5E88535-D370-4EDE-A550-9A1A91055C30}"/>
              </a:ext>
            </a:extLst>
          </p:cNvPr>
          <p:cNvPicPr>
            <a:picLocks noChangeAspect="1"/>
          </p:cNvPicPr>
          <p:nvPr/>
        </p:nvPicPr>
        <p:blipFill>
          <a:blip r:embed="rId4"/>
          <a:stretch>
            <a:fillRect/>
          </a:stretch>
        </p:blipFill>
        <p:spPr>
          <a:xfrm>
            <a:off x="971549" y="4401468"/>
            <a:ext cx="4752975" cy="2543175"/>
          </a:xfrm>
          <a:prstGeom prst="rect">
            <a:avLst/>
          </a:prstGeom>
        </p:spPr>
      </p:pic>
      <p:pic>
        <p:nvPicPr>
          <p:cNvPr id="13" name="图片 12">
            <a:extLst>
              <a:ext uri="{FF2B5EF4-FFF2-40B4-BE49-F238E27FC236}">
                <a16:creationId xmlns:a16="http://schemas.microsoft.com/office/drawing/2014/main" id="{7810D552-9773-4E53-A802-E58C79F3B75F}"/>
              </a:ext>
            </a:extLst>
          </p:cNvPr>
          <p:cNvPicPr>
            <a:picLocks noChangeAspect="1"/>
          </p:cNvPicPr>
          <p:nvPr/>
        </p:nvPicPr>
        <p:blipFill>
          <a:blip r:embed="rId5"/>
          <a:stretch>
            <a:fillRect/>
          </a:stretch>
        </p:blipFill>
        <p:spPr>
          <a:xfrm>
            <a:off x="5743574" y="2262187"/>
            <a:ext cx="4695825" cy="2333625"/>
          </a:xfrm>
          <a:prstGeom prst="rect">
            <a:avLst/>
          </a:prstGeom>
        </p:spPr>
      </p:pic>
    </p:spTree>
    <p:extLst>
      <p:ext uri="{BB962C8B-B14F-4D97-AF65-F5344CB8AC3E}">
        <p14:creationId xmlns:p14="http://schemas.microsoft.com/office/powerpoint/2010/main" val="255806983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7D3E5F-2536-4D98-935F-31199DDF79E6}"/>
              </a:ext>
            </a:extLst>
          </p:cNvPr>
          <p:cNvSpPr>
            <a:spLocks noGrp="1"/>
          </p:cNvSpPr>
          <p:nvPr>
            <p:ph type="title"/>
          </p:nvPr>
        </p:nvSpPr>
        <p:spPr/>
        <p:txBody>
          <a:bodyPr/>
          <a:lstStyle/>
          <a:p>
            <a:r>
              <a:rPr lang="en-US" altLang="zh-CN" dirty="0"/>
              <a:t>Solution</a:t>
            </a:r>
            <a:endParaRPr lang="zh-CN" altLang="en-US" dirty="0"/>
          </a:p>
        </p:txBody>
      </p:sp>
      <p:sp>
        <p:nvSpPr>
          <p:cNvPr id="3" name="内容占位符 2">
            <a:extLst>
              <a:ext uri="{FF2B5EF4-FFF2-40B4-BE49-F238E27FC236}">
                <a16:creationId xmlns:a16="http://schemas.microsoft.com/office/drawing/2014/main" id="{3D807598-E982-4B04-AE4D-3C9A7B392FFD}"/>
              </a:ext>
            </a:extLst>
          </p:cNvPr>
          <p:cNvSpPr>
            <a:spLocks noGrp="1"/>
          </p:cNvSpPr>
          <p:nvPr>
            <p:ph idx="1"/>
          </p:nvPr>
        </p:nvSpPr>
        <p:spPr/>
        <p:txBody>
          <a:bodyPr/>
          <a:lstStyle/>
          <a:p>
            <a:r>
              <a:rPr lang="zh-CN" altLang="en-US" dirty="0"/>
              <a:t>题目要求即相交的一些线段两两有交</a:t>
            </a:r>
            <a:endParaRPr lang="en-US" altLang="zh-CN" dirty="0"/>
          </a:p>
          <a:p>
            <a:r>
              <a:rPr lang="zh-CN" altLang="en-US" dirty="0"/>
              <a:t>对每个极大相交集合维护其交的区间</a:t>
            </a:r>
            <a:endParaRPr lang="en-US" altLang="zh-CN" dirty="0"/>
          </a:p>
          <a:p>
            <a:r>
              <a:rPr lang="zh-CN" altLang="en-US" dirty="0"/>
              <a:t>每次插入线段，若与多个极大相交集合相交，则不满足条件，需要删除，否则判断其是否与对应的极大相交集合当前的交的区间相交，是的话则符合条件，新线段的加入可能会缩掉对应的极大相交集合当前的交的区间</a:t>
            </a:r>
            <a:endParaRPr lang="en-US" altLang="zh-CN" dirty="0"/>
          </a:p>
          <a:p>
            <a:endParaRPr lang="en-US" altLang="zh-CN" dirty="0"/>
          </a:p>
          <a:p>
            <a:r>
              <a:rPr lang="zh-CN" altLang="en-US" dirty="0"/>
              <a:t>需要查询前驱后继，使用</a:t>
            </a:r>
            <a:r>
              <a:rPr lang="en-US" altLang="zh-CN" dirty="0"/>
              <a:t>set</a:t>
            </a:r>
            <a:r>
              <a:rPr lang="zh-CN" altLang="en-US" dirty="0"/>
              <a:t>或者平衡树来维护，总时间复杂度 </a:t>
            </a:r>
            <a:r>
              <a:rPr lang="en-US" altLang="zh-CN" dirty="0"/>
              <a:t>O(</a:t>
            </a:r>
            <a:r>
              <a:rPr lang="en-US" altLang="zh-CN" dirty="0" err="1"/>
              <a:t>nlogn</a:t>
            </a:r>
            <a:r>
              <a:rPr lang="en-US" altLang="zh-CN" dirty="0"/>
              <a:t>)</a:t>
            </a:r>
            <a:r>
              <a:rPr lang="zh-CN" altLang="en-US" dirty="0"/>
              <a:t>，使用</a:t>
            </a:r>
            <a:r>
              <a:rPr lang="en-US" altLang="zh-CN" dirty="0" err="1"/>
              <a:t>vEB</a:t>
            </a:r>
            <a:r>
              <a:rPr lang="zh-CN" altLang="en-US" dirty="0"/>
              <a:t>树可以优化到</a:t>
            </a:r>
            <a:r>
              <a:rPr lang="en-US" altLang="zh-CN" dirty="0"/>
              <a:t>O(</a:t>
            </a:r>
            <a:r>
              <a:rPr lang="en-US" altLang="zh-CN" dirty="0" err="1"/>
              <a:t>nloglogn</a:t>
            </a:r>
            <a:r>
              <a:rPr lang="en-US" altLang="zh-CN" dirty="0"/>
              <a:t>)</a:t>
            </a:r>
            <a:endParaRPr lang="zh-CN" altLang="en-US" dirty="0"/>
          </a:p>
        </p:txBody>
      </p:sp>
    </p:spTree>
    <p:extLst>
      <p:ext uri="{BB962C8B-B14F-4D97-AF65-F5344CB8AC3E}">
        <p14:creationId xmlns:p14="http://schemas.microsoft.com/office/powerpoint/2010/main" val="51986555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7906C70-ECA6-4D02-B9E1-E7FC21B5082C}"/>
              </a:ext>
            </a:extLst>
          </p:cNvPr>
          <p:cNvSpPr>
            <a:spLocks noGrp="1"/>
          </p:cNvSpPr>
          <p:nvPr>
            <p:ph type="title"/>
          </p:nvPr>
        </p:nvSpPr>
        <p:spPr/>
        <p:txBody>
          <a:bodyPr/>
          <a:lstStyle/>
          <a:p>
            <a:r>
              <a:rPr lang="en-US" altLang="zh-CN" dirty="0"/>
              <a:t>Luogu6617</a:t>
            </a:r>
            <a:r>
              <a:rPr lang="zh-CN" altLang="en-US" dirty="0"/>
              <a:t>查找 </a:t>
            </a:r>
            <a:r>
              <a:rPr lang="en-US" altLang="zh-CN" dirty="0"/>
              <a:t>Search</a:t>
            </a:r>
            <a:endParaRPr lang="zh-CN" altLang="en-US" dirty="0"/>
          </a:p>
        </p:txBody>
      </p:sp>
      <p:sp>
        <p:nvSpPr>
          <p:cNvPr id="3" name="内容占位符 2">
            <a:extLst>
              <a:ext uri="{FF2B5EF4-FFF2-40B4-BE49-F238E27FC236}">
                <a16:creationId xmlns:a16="http://schemas.microsoft.com/office/drawing/2014/main" id="{38C8CE0E-A8EE-4EB3-8DD9-C63ABE17BE3C}"/>
              </a:ext>
            </a:extLst>
          </p:cNvPr>
          <p:cNvSpPr>
            <a:spLocks noGrp="1"/>
          </p:cNvSpPr>
          <p:nvPr>
            <p:ph idx="1"/>
          </p:nvPr>
        </p:nvSpPr>
        <p:spPr/>
        <p:txBody>
          <a:bodyPr/>
          <a:lstStyle/>
          <a:p>
            <a:r>
              <a:rPr lang="zh-CN" altLang="en-US" dirty="0"/>
              <a:t>序列，给定常数</a:t>
            </a:r>
            <a:r>
              <a:rPr lang="en-US" altLang="zh-CN" dirty="0"/>
              <a:t>w</a:t>
            </a:r>
          </a:p>
          <a:p>
            <a:r>
              <a:rPr lang="en-US" altLang="zh-CN" dirty="0"/>
              <a:t>1.</a:t>
            </a:r>
            <a:r>
              <a:rPr lang="zh-CN" altLang="en-US" dirty="0"/>
              <a:t>单点修改</a:t>
            </a:r>
            <a:endParaRPr lang="en-US" altLang="zh-CN" dirty="0"/>
          </a:p>
          <a:p>
            <a:r>
              <a:rPr lang="en-US" altLang="zh-CN" dirty="0"/>
              <a:t>2.</a:t>
            </a:r>
            <a:r>
              <a:rPr lang="zh-CN" altLang="en-US" dirty="0"/>
              <a:t>查询区间</a:t>
            </a:r>
            <a:r>
              <a:rPr lang="zh-CN" altLang="en-US" dirty="0">
                <a:solidFill>
                  <a:srgbClr val="FF0000"/>
                </a:solidFill>
              </a:rPr>
              <a:t>是否存在</a:t>
            </a:r>
            <a:r>
              <a:rPr lang="zh-CN" altLang="en-US" dirty="0"/>
              <a:t>两个数和为</a:t>
            </a:r>
            <a:r>
              <a:rPr lang="en-US" altLang="zh-CN" dirty="0"/>
              <a:t>w</a:t>
            </a:r>
          </a:p>
          <a:p>
            <a:r>
              <a:rPr lang="en-US" altLang="zh-CN" dirty="0"/>
              <a:t>5e5,4s</a:t>
            </a:r>
            <a:r>
              <a:rPr lang="zh-CN" altLang="en-US" dirty="0"/>
              <a:t>，值域</a:t>
            </a:r>
            <a:r>
              <a:rPr lang="en-US" altLang="zh-CN" dirty="0"/>
              <a:t>1e9</a:t>
            </a:r>
            <a:endParaRPr lang="zh-CN" altLang="en-US" dirty="0"/>
          </a:p>
        </p:txBody>
      </p:sp>
    </p:spTree>
    <p:extLst>
      <p:ext uri="{BB962C8B-B14F-4D97-AF65-F5344CB8AC3E}">
        <p14:creationId xmlns:p14="http://schemas.microsoft.com/office/powerpoint/2010/main" val="146157722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6092DB-2CA1-4675-9EB5-33AD76A53D0B}"/>
              </a:ext>
            </a:extLst>
          </p:cNvPr>
          <p:cNvSpPr>
            <a:spLocks noGrp="1"/>
          </p:cNvSpPr>
          <p:nvPr>
            <p:ph type="title"/>
          </p:nvPr>
        </p:nvSpPr>
        <p:spPr/>
        <p:txBody>
          <a:bodyPr/>
          <a:lstStyle/>
          <a:p>
            <a:r>
              <a:rPr lang="en-US" altLang="zh-CN" dirty="0"/>
              <a:t>Solution</a:t>
            </a:r>
            <a:endParaRPr lang="zh-CN" altLang="en-US" dirty="0"/>
          </a:p>
        </p:txBody>
      </p:sp>
      <p:sp>
        <p:nvSpPr>
          <p:cNvPr id="3" name="内容占位符 2">
            <a:extLst>
              <a:ext uri="{FF2B5EF4-FFF2-40B4-BE49-F238E27FC236}">
                <a16:creationId xmlns:a16="http://schemas.microsoft.com/office/drawing/2014/main" id="{C565F3B4-81E1-4366-8CDA-DBA5DCAB879D}"/>
              </a:ext>
            </a:extLst>
          </p:cNvPr>
          <p:cNvSpPr>
            <a:spLocks noGrp="1"/>
          </p:cNvSpPr>
          <p:nvPr>
            <p:ph idx="1"/>
          </p:nvPr>
        </p:nvSpPr>
        <p:spPr/>
        <p:txBody>
          <a:bodyPr/>
          <a:lstStyle/>
          <a:p>
            <a:r>
              <a:rPr lang="zh-CN" altLang="en-US" dirty="0"/>
              <a:t>看到问题可以先想到二维数点的转化</a:t>
            </a:r>
            <a:endParaRPr lang="en-US" altLang="zh-CN" dirty="0"/>
          </a:p>
          <a:p>
            <a:r>
              <a:rPr lang="zh-CN" altLang="en-US" dirty="0"/>
              <a:t>每个点</a:t>
            </a:r>
            <a:r>
              <a:rPr lang="en-US" altLang="zh-CN" dirty="0"/>
              <a:t>x</a:t>
            </a:r>
            <a:r>
              <a:rPr lang="zh-CN" altLang="en-US" dirty="0"/>
              <a:t>，设置其前驱为离其最近的</a:t>
            </a:r>
            <a:r>
              <a:rPr lang="en-US" altLang="zh-CN" dirty="0"/>
              <a:t>w-x</a:t>
            </a:r>
            <a:r>
              <a:rPr lang="zh-CN" altLang="en-US" dirty="0"/>
              <a:t>的位置</a:t>
            </a:r>
            <a:endParaRPr lang="en-US" altLang="zh-CN" dirty="0"/>
          </a:p>
          <a:p>
            <a:r>
              <a:rPr lang="zh-CN" altLang="en-US" dirty="0"/>
              <a:t>这个和区间颜色数的转化类似</a:t>
            </a:r>
            <a:endParaRPr lang="en-US" altLang="zh-CN" dirty="0"/>
          </a:p>
          <a:p>
            <a:r>
              <a:rPr lang="zh-CN" altLang="en-US" dirty="0"/>
              <a:t>如何带修改？</a:t>
            </a:r>
          </a:p>
        </p:txBody>
      </p:sp>
    </p:spTree>
    <p:extLst>
      <p:ext uri="{BB962C8B-B14F-4D97-AF65-F5344CB8AC3E}">
        <p14:creationId xmlns:p14="http://schemas.microsoft.com/office/powerpoint/2010/main" val="5506978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旋转</a:t>
            </a:r>
          </a:p>
        </p:txBody>
      </p:sp>
      <p:sp>
        <p:nvSpPr>
          <p:cNvPr id="3" name="内容占位符 2"/>
          <p:cNvSpPr>
            <a:spLocks noGrp="1"/>
          </p:cNvSpPr>
          <p:nvPr>
            <p:ph idx="1"/>
          </p:nvPr>
        </p:nvSpPr>
        <p:spPr/>
        <p:txBody>
          <a:bodyPr>
            <a:normAutofit/>
          </a:bodyPr>
          <a:lstStyle/>
          <a:p>
            <a:r>
              <a:rPr lang="zh-CN" altLang="en-US" dirty="0"/>
              <a:t>平衡二叉搜索树主要通过旋转来保持树的平衡，即保证复杂度</a:t>
            </a:r>
          </a:p>
        </p:txBody>
      </p:sp>
      <p:pic>
        <p:nvPicPr>
          <p:cNvPr id="5" name="图片 4" descr="Tree_rotation_animation_250x250.gif"/>
          <p:cNvPicPr>
            <a:picLocks noChangeAspect="1"/>
          </p:cNvPicPr>
          <p:nvPr/>
        </p:nvPicPr>
        <p:blipFill>
          <a:blip r:embed="rId2"/>
          <a:stretch>
            <a:fillRect/>
          </a:stretch>
        </p:blipFill>
        <p:spPr>
          <a:xfrm>
            <a:off x="4799856" y="3284984"/>
            <a:ext cx="3096344" cy="3096344"/>
          </a:xfrm>
          <a:prstGeom prst="rect">
            <a:avLst/>
          </a:prstGeom>
        </p:spPr>
      </p:pic>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7E67D7D-A94E-4337-A56A-0D76C72EC805}"/>
              </a:ext>
            </a:extLst>
          </p:cNvPr>
          <p:cNvSpPr>
            <a:spLocks noGrp="1"/>
          </p:cNvSpPr>
          <p:nvPr>
            <p:ph type="title"/>
          </p:nvPr>
        </p:nvSpPr>
        <p:spPr/>
        <p:txBody>
          <a:bodyPr/>
          <a:lstStyle/>
          <a:p>
            <a:r>
              <a:rPr lang="en-US" altLang="zh-CN" dirty="0"/>
              <a:t>Solution</a:t>
            </a:r>
            <a:endParaRPr lang="zh-CN" altLang="en-US" dirty="0"/>
          </a:p>
        </p:txBody>
      </p:sp>
      <p:sp>
        <p:nvSpPr>
          <p:cNvPr id="3" name="内容占位符 2">
            <a:extLst>
              <a:ext uri="{FF2B5EF4-FFF2-40B4-BE49-F238E27FC236}">
                <a16:creationId xmlns:a16="http://schemas.microsoft.com/office/drawing/2014/main" id="{C207F31F-2C16-4351-9E50-DDC96919A452}"/>
              </a:ext>
            </a:extLst>
          </p:cNvPr>
          <p:cNvSpPr>
            <a:spLocks noGrp="1"/>
          </p:cNvSpPr>
          <p:nvPr>
            <p:ph idx="1"/>
          </p:nvPr>
        </p:nvSpPr>
        <p:spPr/>
        <p:txBody>
          <a:bodyPr/>
          <a:lstStyle/>
          <a:p>
            <a:r>
              <a:rPr lang="zh-CN" altLang="en-US" dirty="0"/>
              <a:t>每次修改可能影响</a:t>
            </a:r>
            <a:r>
              <a:rPr lang="en-US" altLang="zh-CN" dirty="0"/>
              <a:t>O(n)</a:t>
            </a:r>
            <a:r>
              <a:rPr lang="zh-CN" altLang="en-US" dirty="0"/>
              <a:t>个位置：</a:t>
            </a:r>
            <a:endParaRPr lang="en-US" altLang="zh-CN" dirty="0"/>
          </a:p>
          <a:p>
            <a:r>
              <a:rPr lang="en-US" altLang="zh-CN" dirty="0"/>
              <a:t>w-x x </a:t>
            </a:r>
            <a:r>
              <a:rPr lang="en-US" altLang="zh-CN" dirty="0" err="1"/>
              <a:t>x</a:t>
            </a:r>
            <a:r>
              <a:rPr lang="en-US" altLang="zh-CN" dirty="0"/>
              <a:t> </a:t>
            </a:r>
            <a:r>
              <a:rPr lang="en-US" altLang="zh-CN" dirty="0" err="1"/>
              <a:t>x</a:t>
            </a:r>
            <a:r>
              <a:rPr lang="en-US" altLang="zh-CN" dirty="0"/>
              <a:t> </a:t>
            </a:r>
            <a:r>
              <a:rPr lang="en-US" altLang="zh-CN" dirty="0" err="1"/>
              <a:t>x</a:t>
            </a:r>
            <a:r>
              <a:rPr lang="en-US" altLang="zh-CN" dirty="0"/>
              <a:t> </a:t>
            </a:r>
            <a:r>
              <a:rPr lang="en-US" altLang="zh-CN" dirty="0" err="1"/>
              <a:t>x</a:t>
            </a:r>
            <a:r>
              <a:rPr lang="en-US" altLang="zh-CN" dirty="0"/>
              <a:t> </a:t>
            </a:r>
            <a:r>
              <a:rPr lang="en-US" altLang="zh-CN" dirty="0" err="1"/>
              <a:t>x</a:t>
            </a:r>
            <a:r>
              <a:rPr lang="en-US" altLang="zh-CN" dirty="0"/>
              <a:t>…</a:t>
            </a:r>
          </a:p>
          <a:p>
            <a:r>
              <a:rPr lang="zh-CN" altLang="en-US" dirty="0"/>
              <a:t>这样后面每个位置的前驱都是</a:t>
            </a:r>
            <a:r>
              <a:rPr lang="en-US" altLang="zh-CN" dirty="0"/>
              <a:t>w-x</a:t>
            </a:r>
          </a:p>
          <a:p>
            <a:r>
              <a:rPr lang="zh-CN" altLang="en-US" dirty="0"/>
              <a:t>如果修改了</a:t>
            </a:r>
            <a:r>
              <a:rPr lang="en-US" altLang="zh-CN" dirty="0"/>
              <a:t>w-x</a:t>
            </a:r>
            <a:r>
              <a:rPr lang="zh-CN" altLang="en-US" dirty="0"/>
              <a:t>的值，这样会导致</a:t>
            </a:r>
            <a:r>
              <a:rPr lang="en-US" altLang="zh-CN" dirty="0"/>
              <a:t>O(n)</a:t>
            </a:r>
            <a:r>
              <a:rPr lang="zh-CN" altLang="en-US" dirty="0"/>
              <a:t>个修改</a:t>
            </a:r>
            <a:endParaRPr lang="en-US" altLang="zh-CN" dirty="0"/>
          </a:p>
          <a:p>
            <a:r>
              <a:rPr lang="zh-CN" altLang="en-US" dirty="0"/>
              <a:t>观察性质？</a:t>
            </a:r>
          </a:p>
        </p:txBody>
      </p:sp>
    </p:spTree>
    <p:extLst>
      <p:ext uri="{BB962C8B-B14F-4D97-AF65-F5344CB8AC3E}">
        <p14:creationId xmlns:p14="http://schemas.microsoft.com/office/powerpoint/2010/main" val="118782707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76C68B-5838-49F6-9933-A1AAFF5E0AE0}"/>
              </a:ext>
            </a:extLst>
          </p:cNvPr>
          <p:cNvSpPr>
            <a:spLocks noGrp="1"/>
          </p:cNvSpPr>
          <p:nvPr>
            <p:ph type="title"/>
          </p:nvPr>
        </p:nvSpPr>
        <p:spPr/>
        <p:txBody>
          <a:bodyPr/>
          <a:lstStyle/>
          <a:p>
            <a:r>
              <a:rPr lang="en-US" altLang="zh-CN" dirty="0"/>
              <a:t>Solution</a:t>
            </a:r>
            <a:endParaRPr lang="zh-CN" altLang="en-US" dirty="0"/>
          </a:p>
        </p:txBody>
      </p:sp>
      <p:sp>
        <p:nvSpPr>
          <p:cNvPr id="3" name="内容占位符 2">
            <a:extLst>
              <a:ext uri="{FF2B5EF4-FFF2-40B4-BE49-F238E27FC236}">
                <a16:creationId xmlns:a16="http://schemas.microsoft.com/office/drawing/2014/main" id="{372E3E83-584E-4D9B-8325-B9B900C19175}"/>
              </a:ext>
            </a:extLst>
          </p:cNvPr>
          <p:cNvSpPr>
            <a:spLocks noGrp="1"/>
          </p:cNvSpPr>
          <p:nvPr>
            <p:ph idx="1"/>
          </p:nvPr>
        </p:nvSpPr>
        <p:spPr/>
        <p:txBody>
          <a:bodyPr/>
          <a:lstStyle/>
          <a:p>
            <a:r>
              <a:rPr lang="zh-CN" altLang="en-US" dirty="0"/>
              <a:t>注意到这个是存在性判定</a:t>
            </a:r>
            <a:endParaRPr lang="en-US" altLang="zh-CN" dirty="0"/>
          </a:p>
          <a:p>
            <a:r>
              <a:rPr lang="zh-CN" altLang="en-US" dirty="0"/>
              <a:t>如果存在两个</a:t>
            </a:r>
            <a:r>
              <a:rPr lang="en-US" altLang="zh-CN" dirty="0"/>
              <a:t>(i1,j1)</a:t>
            </a:r>
            <a:r>
              <a:rPr lang="zh-CN" altLang="en-US" dirty="0"/>
              <a:t>，</a:t>
            </a:r>
            <a:r>
              <a:rPr lang="en-US" altLang="zh-CN" dirty="0"/>
              <a:t>(i2,j2)</a:t>
            </a:r>
            <a:r>
              <a:rPr lang="zh-CN" altLang="en-US" dirty="0"/>
              <a:t>使得</a:t>
            </a:r>
            <a:r>
              <a:rPr lang="en-US" altLang="zh-CN" dirty="0"/>
              <a:t>a[i1]+a[j1]=</a:t>
            </a:r>
            <a:r>
              <a:rPr lang="en-US" altLang="zh-CN" dirty="0" err="1"/>
              <a:t>w,a</a:t>
            </a:r>
            <a:r>
              <a:rPr lang="en-US" altLang="zh-CN" dirty="0"/>
              <a:t>[i2]+a[j2]=w</a:t>
            </a:r>
            <a:r>
              <a:rPr lang="zh-CN" altLang="en-US" dirty="0"/>
              <a:t>，而且</a:t>
            </a:r>
            <a:r>
              <a:rPr lang="en-US" altLang="zh-CN" dirty="0"/>
              <a:t>[i2,j2]</a:t>
            </a:r>
            <a:r>
              <a:rPr lang="zh-CN" altLang="en-US" dirty="0"/>
              <a:t>包含了</a:t>
            </a:r>
            <a:r>
              <a:rPr lang="en-US" altLang="zh-CN" dirty="0"/>
              <a:t>[i1,j1]</a:t>
            </a:r>
            <a:r>
              <a:rPr lang="zh-CN" altLang="en-US" dirty="0"/>
              <a:t>，则</a:t>
            </a:r>
            <a:r>
              <a:rPr lang="en-US" altLang="zh-CN" dirty="0"/>
              <a:t>(i2,j2)</a:t>
            </a:r>
            <a:r>
              <a:rPr lang="zh-CN" altLang="en-US" dirty="0"/>
              <a:t>没有任何意义</a:t>
            </a:r>
            <a:endParaRPr lang="en-US" altLang="zh-CN" dirty="0"/>
          </a:p>
          <a:p>
            <a:r>
              <a:rPr lang="zh-CN" altLang="en-US" dirty="0"/>
              <a:t>这样每个点只存在</a:t>
            </a:r>
            <a:r>
              <a:rPr lang="en-US" altLang="zh-CN" dirty="0"/>
              <a:t>O(1)</a:t>
            </a:r>
            <a:r>
              <a:rPr lang="zh-CN" altLang="en-US" dirty="0"/>
              <a:t>个配对关系</a:t>
            </a:r>
            <a:endParaRPr lang="en-US" altLang="zh-CN" dirty="0"/>
          </a:p>
          <a:p>
            <a:endParaRPr lang="zh-CN" altLang="en-US" dirty="0"/>
          </a:p>
        </p:txBody>
      </p:sp>
    </p:spTree>
    <p:extLst>
      <p:ext uri="{BB962C8B-B14F-4D97-AF65-F5344CB8AC3E}">
        <p14:creationId xmlns:p14="http://schemas.microsoft.com/office/powerpoint/2010/main" val="367643307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E14200-B0C7-4F64-A8A9-9DCD097BD47F}"/>
              </a:ext>
            </a:extLst>
          </p:cNvPr>
          <p:cNvSpPr>
            <a:spLocks noGrp="1"/>
          </p:cNvSpPr>
          <p:nvPr>
            <p:ph type="title"/>
          </p:nvPr>
        </p:nvSpPr>
        <p:spPr/>
        <p:txBody>
          <a:bodyPr/>
          <a:lstStyle/>
          <a:p>
            <a:r>
              <a:rPr lang="en-US" altLang="zh-CN" dirty="0"/>
              <a:t>Solution</a:t>
            </a:r>
            <a:endParaRPr lang="zh-CN" altLang="en-US" dirty="0"/>
          </a:p>
        </p:txBody>
      </p:sp>
      <p:sp>
        <p:nvSpPr>
          <p:cNvPr id="3" name="内容占位符 2">
            <a:extLst>
              <a:ext uri="{FF2B5EF4-FFF2-40B4-BE49-F238E27FC236}">
                <a16:creationId xmlns:a16="http://schemas.microsoft.com/office/drawing/2014/main" id="{77E60710-A007-4D0A-942A-364334D41DEA}"/>
              </a:ext>
            </a:extLst>
          </p:cNvPr>
          <p:cNvSpPr>
            <a:spLocks noGrp="1"/>
          </p:cNvSpPr>
          <p:nvPr>
            <p:ph idx="1"/>
          </p:nvPr>
        </p:nvSpPr>
        <p:spPr/>
        <p:txBody>
          <a:bodyPr/>
          <a:lstStyle/>
          <a:p>
            <a:r>
              <a:rPr lang="zh-CN" altLang="en-US" dirty="0"/>
              <a:t>由于是存在性，所以我们维护</a:t>
            </a:r>
            <a:r>
              <a:rPr lang="en-US" altLang="zh-CN" dirty="0"/>
              <a:t>b[</a:t>
            </a:r>
            <a:r>
              <a:rPr lang="en-US" altLang="zh-CN" dirty="0" err="1"/>
              <a:t>i</a:t>
            </a:r>
            <a:r>
              <a:rPr lang="en-US" altLang="zh-CN" dirty="0"/>
              <a:t>]</a:t>
            </a:r>
            <a:r>
              <a:rPr lang="zh-CN" altLang="en-US" dirty="0"/>
              <a:t>表示每个点的前驱</a:t>
            </a:r>
            <a:endParaRPr lang="en-US" altLang="zh-CN" dirty="0"/>
          </a:p>
          <a:p>
            <a:r>
              <a:rPr lang="zh-CN" altLang="en-US" dirty="0"/>
              <a:t>如果区间</a:t>
            </a:r>
            <a:r>
              <a:rPr lang="en-US" altLang="zh-CN" dirty="0"/>
              <a:t>[</a:t>
            </a:r>
            <a:r>
              <a:rPr lang="en-US" altLang="zh-CN" dirty="0" err="1"/>
              <a:t>l,r</a:t>
            </a:r>
            <a:r>
              <a:rPr lang="en-US" altLang="zh-CN" dirty="0"/>
              <a:t>]</a:t>
            </a:r>
            <a:r>
              <a:rPr lang="zh-CN" altLang="en-US" dirty="0"/>
              <a:t>内</a:t>
            </a:r>
            <a:r>
              <a:rPr lang="en-US" altLang="zh-CN" dirty="0"/>
              <a:t>b[</a:t>
            </a:r>
            <a:r>
              <a:rPr lang="en-US" altLang="zh-CN" dirty="0" err="1"/>
              <a:t>i</a:t>
            </a:r>
            <a:r>
              <a:rPr lang="en-US" altLang="zh-CN" dirty="0"/>
              <a:t>]</a:t>
            </a:r>
            <a:r>
              <a:rPr lang="zh-CN" altLang="en-US" dirty="0"/>
              <a:t>最大值在</a:t>
            </a:r>
            <a:r>
              <a:rPr lang="en-US" altLang="zh-CN" dirty="0"/>
              <a:t>[</a:t>
            </a:r>
            <a:r>
              <a:rPr lang="en-US" altLang="zh-CN" dirty="0" err="1"/>
              <a:t>l,r</a:t>
            </a:r>
            <a:r>
              <a:rPr lang="en-US" altLang="zh-CN" dirty="0"/>
              <a:t>]</a:t>
            </a:r>
            <a:r>
              <a:rPr lang="zh-CN" altLang="en-US" dirty="0"/>
              <a:t>中，则存在，否则不存在</a:t>
            </a:r>
            <a:endParaRPr lang="en-US" altLang="zh-CN" dirty="0"/>
          </a:p>
          <a:p>
            <a:r>
              <a:rPr lang="zh-CN" altLang="en-US" dirty="0"/>
              <a:t>这样只需要</a:t>
            </a:r>
            <a:r>
              <a:rPr lang="en-US" altLang="zh-CN" dirty="0" err="1"/>
              <a:t>rmq</a:t>
            </a:r>
            <a:r>
              <a:rPr lang="zh-CN" altLang="en-US" dirty="0"/>
              <a:t>线段树，和</a:t>
            </a:r>
            <a:r>
              <a:rPr lang="en-US" altLang="zh-CN" dirty="0"/>
              <a:t>set</a:t>
            </a:r>
            <a:r>
              <a:rPr lang="zh-CN" altLang="en-US" dirty="0"/>
              <a:t>维护前驱后继即可</a:t>
            </a:r>
            <a:endParaRPr lang="en-US" altLang="zh-CN" dirty="0"/>
          </a:p>
          <a:p>
            <a:endParaRPr lang="en-US" altLang="zh-CN" dirty="0"/>
          </a:p>
          <a:p>
            <a:r>
              <a:rPr lang="en-US" altLang="zh-CN" dirty="0"/>
              <a:t>O( </a:t>
            </a:r>
            <a:r>
              <a:rPr lang="en-US" altLang="zh-CN" dirty="0" err="1"/>
              <a:t>n+mlogn</a:t>
            </a:r>
            <a:r>
              <a:rPr lang="en-US" altLang="zh-CN" dirty="0"/>
              <a:t> )</a:t>
            </a:r>
            <a:endParaRPr lang="zh-CN" altLang="en-US" dirty="0"/>
          </a:p>
        </p:txBody>
      </p:sp>
    </p:spTree>
    <p:extLst>
      <p:ext uri="{BB962C8B-B14F-4D97-AF65-F5344CB8AC3E}">
        <p14:creationId xmlns:p14="http://schemas.microsoft.com/office/powerpoint/2010/main" val="90145543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277694-F802-4BCB-8220-2317C21D2171}"/>
              </a:ext>
            </a:extLst>
          </p:cNvPr>
          <p:cNvSpPr>
            <a:spLocks noGrp="1"/>
          </p:cNvSpPr>
          <p:nvPr>
            <p:ph type="title"/>
          </p:nvPr>
        </p:nvSpPr>
        <p:spPr/>
        <p:txBody>
          <a:bodyPr>
            <a:normAutofit/>
          </a:bodyPr>
          <a:lstStyle/>
          <a:p>
            <a:r>
              <a:rPr lang="en-US" altLang="zh-CN" dirty="0"/>
              <a:t>Luogu5069 [Ynoi2015]</a:t>
            </a:r>
            <a:r>
              <a:rPr lang="zh-CN" altLang="en-US" dirty="0"/>
              <a:t>纵使日薄西山</a:t>
            </a:r>
          </a:p>
        </p:txBody>
      </p:sp>
      <p:sp>
        <p:nvSpPr>
          <p:cNvPr id="3" name="内容占位符 2">
            <a:extLst>
              <a:ext uri="{FF2B5EF4-FFF2-40B4-BE49-F238E27FC236}">
                <a16:creationId xmlns:a16="http://schemas.microsoft.com/office/drawing/2014/main" id="{0D00EABB-AE13-4C03-B1B4-A40980F53758}"/>
              </a:ext>
            </a:extLst>
          </p:cNvPr>
          <p:cNvSpPr>
            <a:spLocks noGrp="1"/>
          </p:cNvSpPr>
          <p:nvPr>
            <p:ph idx="1"/>
          </p:nvPr>
        </p:nvSpPr>
        <p:spPr/>
        <p:txBody>
          <a:bodyPr>
            <a:normAutofit/>
          </a:bodyPr>
          <a:lstStyle/>
          <a:p>
            <a:r>
              <a:rPr lang="zh-CN" altLang="en-US" dirty="0"/>
              <a:t>珂朵莉想让你维护一个长度为 </a:t>
            </a:r>
            <a:r>
              <a:rPr lang="en-US" altLang="zh-CN" dirty="0"/>
              <a:t>n</a:t>
            </a:r>
            <a:r>
              <a:rPr lang="zh-CN" altLang="en-US" dirty="0"/>
              <a:t> 的正整数序列 </a:t>
            </a:r>
            <a:r>
              <a:rPr lang="en-US" altLang="zh-CN" dirty="0"/>
              <a:t>a[1],…a[n]</a:t>
            </a:r>
            <a:r>
              <a:rPr lang="zh-CN" altLang="en-US" dirty="0"/>
              <a:t>​，支持修改序列中某个位置的值。</a:t>
            </a:r>
          </a:p>
          <a:p>
            <a:r>
              <a:rPr lang="zh-CN" altLang="en-US" dirty="0"/>
              <a:t>每次修改后问对序列重复进行以下操作，需要进行几次操作才能使序列变为全 </a:t>
            </a:r>
            <a:r>
              <a:rPr lang="en-US" altLang="zh-CN" dirty="0"/>
              <a:t>0</a:t>
            </a:r>
            <a:r>
              <a:rPr lang="zh-CN" altLang="en-US" dirty="0"/>
              <a:t>（询问后序列和询问前相同，不会变为全 </a:t>
            </a:r>
            <a:r>
              <a:rPr lang="en-US" altLang="zh-CN" dirty="0"/>
              <a:t>0</a:t>
            </a:r>
            <a:r>
              <a:rPr lang="zh-CN" altLang="en-US" dirty="0"/>
              <a:t>）：</a:t>
            </a:r>
          </a:p>
          <a:p>
            <a:r>
              <a:rPr lang="zh-CN" altLang="en-US" dirty="0"/>
              <a:t>选出序列中最大值的出现位置，若有多个最大值则选位置标号最小的一个，设位置为 </a:t>
            </a:r>
            <a:r>
              <a:rPr lang="en-US" altLang="zh-CN" dirty="0"/>
              <a:t>x</a:t>
            </a:r>
            <a:r>
              <a:rPr lang="zh-CN" altLang="en-US" dirty="0"/>
              <a:t>，则将 </a:t>
            </a:r>
            <a:r>
              <a:rPr lang="en-US" altLang="zh-CN" dirty="0"/>
              <a:t>a[x],a[x-1],a[x+1]​</a:t>
            </a:r>
            <a:r>
              <a:rPr lang="zh-CN" altLang="en-US" dirty="0"/>
              <a:t> 的值减 </a:t>
            </a:r>
            <a:r>
              <a:rPr lang="en-US" altLang="zh-CN" dirty="0"/>
              <a:t>1</a:t>
            </a:r>
            <a:r>
              <a:rPr lang="zh-CN" altLang="en-US" dirty="0"/>
              <a:t>，如果序列中存在小于</a:t>
            </a:r>
            <a:r>
              <a:rPr lang="en-US" altLang="zh-CN" dirty="0"/>
              <a:t>0</a:t>
            </a:r>
            <a:r>
              <a:rPr lang="zh-CN" altLang="en-US" dirty="0"/>
              <a:t>的数，则把对应的数改为 </a:t>
            </a:r>
            <a:r>
              <a:rPr lang="en-US" altLang="zh-CN" dirty="0"/>
              <a:t>0</a:t>
            </a:r>
            <a:r>
              <a:rPr lang="zh-CN" altLang="en-US" dirty="0"/>
              <a:t>。</a:t>
            </a:r>
          </a:p>
          <a:p>
            <a:endParaRPr lang="zh-CN" altLang="en-US" dirty="0"/>
          </a:p>
        </p:txBody>
      </p:sp>
    </p:spTree>
    <p:extLst>
      <p:ext uri="{BB962C8B-B14F-4D97-AF65-F5344CB8AC3E}">
        <p14:creationId xmlns:p14="http://schemas.microsoft.com/office/powerpoint/2010/main" val="217168827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F74B57-C271-407C-8E43-8F69772EDB4A}"/>
              </a:ext>
            </a:extLst>
          </p:cNvPr>
          <p:cNvSpPr>
            <a:spLocks noGrp="1"/>
          </p:cNvSpPr>
          <p:nvPr>
            <p:ph type="title"/>
          </p:nvPr>
        </p:nvSpPr>
        <p:spPr/>
        <p:txBody>
          <a:bodyPr/>
          <a:lstStyle/>
          <a:p>
            <a:r>
              <a:rPr lang="en-US" altLang="zh-CN" dirty="0"/>
              <a:t>Solution</a:t>
            </a:r>
            <a:endParaRPr lang="zh-CN" altLang="en-US" dirty="0"/>
          </a:p>
        </p:txBody>
      </p:sp>
      <p:sp>
        <p:nvSpPr>
          <p:cNvPr id="3" name="内容占位符 2">
            <a:extLst>
              <a:ext uri="{FF2B5EF4-FFF2-40B4-BE49-F238E27FC236}">
                <a16:creationId xmlns:a16="http://schemas.microsoft.com/office/drawing/2014/main" id="{4BB9A8EC-C219-400B-8049-9349A074AD34}"/>
              </a:ext>
            </a:extLst>
          </p:cNvPr>
          <p:cNvSpPr>
            <a:spLocks noGrp="1"/>
          </p:cNvSpPr>
          <p:nvPr>
            <p:ph idx="1"/>
          </p:nvPr>
        </p:nvSpPr>
        <p:spPr/>
        <p:txBody>
          <a:bodyPr/>
          <a:lstStyle/>
          <a:p>
            <a:r>
              <a:rPr lang="zh-CN" altLang="en-US" dirty="0"/>
              <a:t>可以发现如果一个位置被操作了，那这个值和旁边两个值会一起减，而且一个位置被操作意味着这个值不会比旁边两个值小</a:t>
            </a:r>
            <a:endParaRPr lang="en-US" altLang="zh-CN" dirty="0"/>
          </a:p>
          <a:p>
            <a:r>
              <a:rPr lang="zh-CN" altLang="en-US" dirty="0"/>
              <a:t>所以这里旁边两个值就不会有贡献了，因为会被中间那个一直操作给提前减到</a:t>
            </a:r>
            <a:r>
              <a:rPr lang="en-US" altLang="zh-CN" dirty="0"/>
              <a:t>0</a:t>
            </a:r>
            <a:endParaRPr lang="zh-CN" altLang="en-US" dirty="0"/>
          </a:p>
        </p:txBody>
      </p:sp>
    </p:spTree>
    <p:extLst>
      <p:ext uri="{BB962C8B-B14F-4D97-AF65-F5344CB8AC3E}">
        <p14:creationId xmlns:p14="http://schemas.microsoft.com/office/powerpoint/2010/main" val="222415776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6DAC59-43F0-4EDA-BECE-26B7E5E3DE41}"/>
              </a:ext>
            </a:extLst>
          </p:cNvPr>
          <p:cNvSpPr>
            <a:spLocks noGrp="1"/>
          </p:cNvSpPr>
          <p:nvPr>
            <p:ph type="title"/>
          </p:nvPr>
        </p:nvSpPr>
        <p:spPr/>
        <p:txBody>
          <a:bodyPr/>
          <a:lstStyle/>
          <a:p>
            <a:r>
              <a:rPr lang="en-US" altLang="zh-CN" dirty="0"/>
              <a:t>Solution</a:t>
            </a:r>
            <a:endParaRPr lang="zh-CN" altLang="en-US" dirty="0"/>
          </a:p>
        </p:txBody>
      </p:sp>
      <p:sp>
        <p:nvSpPr>
          <p:cNvPr id="3" name="内容占位符 2">
            <a:extLst>
              <a:ext uri="{FF2B5EF4-FFF2-40B4-BE49-F238E27FC236}">
                <a16:creationId xmlns:a16="http://schemas.microsoft.com/office/drawing/2014/main" id="{C92B30E5-747B-42F4-A935-E56084BEDA46}"/>
              </a:ext>
            </a:extLst>
          </p:cNvPr>
          <p:cNvSpPr>
            <a:spLocks noGrp="1"/>
          </p:cNvSpPr>
          <p:nvPr>
            <p:ph idx="1"/>
          </p:nvPr>
        </p:nvSpPr>
        <p:spPr/>
        <p:txBody>
          <a:bodyPr/>
          <a:lstStyle/>
          <a:p>
            <a:r>
              <a:rPr lang="zh-CN" altLang="en-US" dirty="0"/>
              <a:t>将原序列进行极长单调划分</a:t>
            </a:r>
            <a:endParaRPr lang="en-US" altLang="zh-CN" dirty="0"/>
          </a:p>
          <a:p>
            <a:r>
              <a:rPr lang="zh-CN" altLang="en-US" dirty="0"/>
              <a:t>发现对于每个极长单调区间，答案一定是所有奇数位置或者所有偶数位置的和</a:t>
            </a:r>
          </a:p>
        </p:txBody>
      </p:sp>
      <p:pic>
        <p:nvPicPr>
          <p:cNvPr id="4" name="图片 3">
            <a:extLst>
              <a:ext uri="{FF2B5EF4-FFF2-40B4-BE49-F238E27FC236}">
                <a16:creationId xmlns:a16="http://schemas.microsoft.com/office/drawing/2014/main" id="{01716569-1B6A-4FEE-BFC8-9325F48B7FA3}"/>
              </a:ext>
            </a:extLst>
          </p:cNvPr>
          <p:cNvPicPr>
            <a:picLocks noChangeAspect="1"/>
          </p:cNvPicPr>
          <p:nvPr/>
        </p:nvPicPr>
        <p:blipFill>
          <a:blip r:embed="rId2"/>
          <a:stretch>
            <a:fillRect/>
          </a:stretch>
        </p:blipFill>
        <p:spPr>
          <a:xfrm>
            <a:off x="2999656" y="3429001"/>
            <a:ext cx="2964358" cy="3313897"/>
          </a:xfrm>
          <a:prstGeom prst="rect">
            <a:avLst/>
          </a:prstGeom>
        </p:spPr>
      </p:pic>
    </p:spTree>
    <p:extLst>
      <p:ext uri="{BB962C8B-B14F-4D97-AF65-F5344CB8AC3E}">
        <p14:creationId xmlns:p14="http://schemas.microsoft.com/office/powerpoint/2010/main" val="426473518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7591C7-720C-4351-A0E6-EF7981B2556C}"/>
              </a:ext>
            </a:extLst>
          </p:cNvPr>
          <p:cNvSpPr>
            <a:spLocks noGrp="1"/>
          </p:cNvSpPr>
          <p:nvPr>
            <p:ph type="title"/>
          </p:nvPr>
        </p:nvSpPr>
        <p:spPr/>
        <p:txBody>
          <a:bodyPr/>
          <a:lstStyle/>
          <a:p>
            <a:r>
              <a:rPr lang="en-US" altLang="zh-CN" dirty="0"/>
              <a:t>Solution</a:t>
            </a:r>
            <a:endParaRPr lang="zh-CN" altLang="en-US" dirty="0"/>
          </a:p>
        </p:txBody>
      </p:sp>
      <p:sp>
        <p:nvSpPr>
          <p:cNvPr id="3" name="内容占位符 2">
            <a:extLst>
              <a:ext uri="{FF2B5EF4-FFF2-40B4-BE49-F238E27FC236}">
                <a16:creationId xmlns:a16="http://schemas.microsoft.com/office/drawing/2014/main" id="{AE177016-57CB-4024-A1CE-A453033D54EE}"/>
              </a:ext>
            </a:extLst>
          </p:cNvPr>
          <p:cNvSpPr>
            <a:spLocks noGrp="1"/>
          </p:cNvSpPr>
          <p:nvPr>
            <p:ph idx="1"/>
          </p:nvPr>
        </p:nvSpPr>
        <p:spPr/>
        <p:txBody>
          <a:bodyPr/>
          <a:lstStyle/>
          <a:p>
            <a:r>
              <a:rPr lang="zh-CN" altLang="en-US" dirty="0"/>
              <a:t>可以发现每次单点修改只会影响到这个点以及左右两个点是否成为局部极大值</a:t>
            </a:r>
            <a:endParaRPr lang="en-US" altLang="zh-CN" dirty="0"/>
          </a:p>
          <a:p>
            <a:r>
              <a:rPr lang="zh-CN" altLang="en-US" dirty="0"/>
              <a:t>还有可能影响到旁边两个极长单调区间的状态</a:t>
            </a:r>
            <a:endParaRPr lang="en-US" altLang="zh-CN" dirty="0"/>
          </a:p>
          <a:p>
            <a:r>
              <a:rPr lang="zh-CN" altLang="en-US" dirty="0"/>
              <a:t>这里影响是</a:t>
            </a:r>
            <a:r>
              <a:rPr lang="en-US" altLang="zh-CN" dirty="0"/>
              <a:t>O(1)</a:t>
            </a:r>
            <a:r>
              <a:rPr lang="zh-CN" altLang="en-US" dirty="0"/>
              <a:t>的，所以可以高效维护</a:t>
            </a:r>
            <a:endParaRPr lang="en-US" altLang="zh-CN" dirty="0"/>
          </a:p>
          <a:p>
            <a:r>
              <a:rPr lang="zh-CN" altLang="en-US" dirty="0"/>
              <a:t>细节比较多</a:t>
            </a:r>
            <a:endParaRPr lang="en-US" altLang="zh-CN" dirty="0"/>
          </a:p>
          <a:p>
            <a:endParaRPr lang="en-US" altLang="zh-CN" dirty="0"/>
          </a:p>
          <a:p>
            <a:r>
              <a:rPr lang="en-US" altLang="zh-CN" dirty="0"/>
              <a:t>O( </a:t>
            </a:r>
            <a:r>
              <a:rPr lang="en-US" altLang="zh-CN" dirty="0" err="1"/>
              <a:t>mlogn</a:t>
            </a:r>
            <a:r>
              <a:rPr lang="en-US" altLang="zh-CN" dirty="0"/>
              <a:t> )</a:t>
            </a:r>
            <a:endParaRPr lang="zh-CN" altLang="en-US" dirty="0"/>
          </a:p>
        </p:txBody>
      </p:sp>
    </p:spTree>
    <p:extLst>
      <p:ext uri="{BB962C8B-B14F-4D97-AF65-F5344CB8AC3E}">
        <p14:creationId xmlns:p14="http://schemas.microsoft.com/office/powerpoint/2010/main" val="3128106582"/>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“李超线段树”</a:t>
            </a:r>
          </a:p>
        </p:txBody>
      </p:sp>
      <p:sp>
        <p:nvSpPr>
          <p:cNvPr id="3" name="内容占位符 2"/>
          <p:cNvSpPr>
            <a:spLocks noGrp="1"/>
          </p:cNvSpPr>
          <p:nvPr>
            <p:ph idx="1"/>
          </p:nvPr>
        </p:nvSpPr>
        <p:spPr/>
        <p:txBody>
          <a:bodyPr>
            <a:normAutofit/>
          </a:bodyPr>
          <a:lstStyle/>
          <a:p>
            <a:r>
              <a:rPr lang="en-US" altLang="zh-CN" dirty="0"/>
              <a:t>Luogu4069 [SDOI2016]</a:t>
            </a:r>
            <a:r>
              <a:rPr lang="zh-CN" altLang="en-US" dirty="0"/>
              <a:t>游戏</a:t>
            </a:r>
            <a:endParaRPr lang="en-US" altLang="zh-CN" dirty="0"/>
          </a:p>
          <a:p>
            <a:r>
              <a:rPr lang="en-US" altLang="zh-CN" dirty="0"/>
              <a:t>Luogu4097 [HEOI2013]Segment</a:t>
            </a:r>
          </a:p>
          <a:p>
            <a:r>
              <a:rPr lang="zh-CN" altLang="en-US" dirty="0"/>
              <a:t>区间对一个等差数列取</a:t>
            </a:r>
            <a:r>
              <a:rPr lang="en-US" altLang="zh-CN" dirty="0"/>
              <a:t>max</a:t>
            </a:r>
            <a:r>
              <a:rPr lang="zh-CN" altLang="en-US" dirty="0"/>
              <a:t>，查询单点的值，具体题意可以找那个题看看。</a:t>
            </a: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Solution</a:t>
            </a:r>
            <a:endParaRPr lang="zh-CN" altLang="en-US" dirty="0"/>
          </a:p>
        </p:txBody>
      </p:sp>
      <p:sp>
        <p:nvSpPr>
          <p:cNvPr id="3" name="内容占位符 2"/>
          <p:cNvSpPr>
            <a:spLocks noGrp="1"/>
          </p:cNvSpPr>
          <p:nvPr>
            <p:ph idx="1"/>
          </p:nvPr>
        </p:nvSpPr>
        <p:spPr/>
        <p:txBody>
          <a:bodyPr/>
          <a:lstStyle/>
          <a:p>
            <a:r>
              <a:rPr lang="zh-CN" altLang="en-US" dirty="0"/>
              <a:t>写个线段树</a:t>
            </a:r>
            <a:endParaRPr lang="en-US" altLang="zh-CN" dirty="0"/>
          </a:p>
          <a:p>
            <a:r>
              <a:rPr lang="zh-CN" altLang="en-US" dirty="0"/>
              <a:t>每个节点维护一个永久化的标记，标记存的是一个等差数列，表示这个节点对这个等差数列取了</a:t>
            </a:r>
            <a:r>
              <a:rPr lang="en-US" altLang="zh-CN" dirty="0"/>
              <a:t>max</a:t>
            </a:r>
          </a:p>
          <a:p>
            <a:endParaRPr lang="zh-CN" altLang="en-US" dirty="0"/>
          </a:p>
        </p:txBody>
      </p:sp>
      <p:pic>
        <p:nvPicPr>
          <p:cNvPr id="4" name="图片 3"/>
          <p:cNvPicPr>
            <a:picLocks noChangeAspect="1"/>
          </p:cNvPicPr>
          <p:nvPr/>
        </p:nvPicPr>
        <p:blipFill>
          <a:blip r:embed="rId2" cstate="print"/>
          <a:stretch>
            <a:fillRect/>
          </a:stretch>
        </p:blipFill>
        <p:spPr>
          <a:xfrm>
            <a:off x="2279576" y="3501009"/>
            <a:ext cx="1785938" cy="2486025"/>
          </a:xfrm>
          <a:prstGeom prst="rect">
            <a:avLst/>
          </a:prstGeom>
        </p:spPr>
      </p:pic>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Solution</a:t>
            </a:r>
            <a:endParaRPr lang="zh-CN" altLang="en-US" dirty="0"/>
          </a:p>
        </p:txBody>
      </p:sp>
      <p:sp>
        <p:nvSpPr>
          <p:cNvPr id="3" name="内容占位符 2"/>
          <p:cNvSpPr>
            <a:spLocks noGrp="1"/>
          </p:cNvSpPr>
          <p:nvPr>
            <p:ph idx="1"/>
          </p:nvPr>
        </p:nvSpPr>
        <p:spPr/>
        <p:txBody>
          <a:bodyPr/>
          <a:lstStyle/>
          <a:p>
            <a:r>
              <a:rPr lang="zh-CN" altLang="en-US" dirty="0"/>
              <a:t>如果这个节点被打上了一个新标记</a:t>
            </a:r>
            <a:endParaRPr lang="en-US" altLang="zh-CN" dirty="0"/>
          </a:p>
          <a:p>
            <a:endParaRPr lang="zh-CN" altLang="en-US" dirty="0"/>
          </a:p>
        </p:txBody>
      </p:sp>
      <p:pic>
        <p:nvPicPr>
          <p:cNvPr id="4" name="图片 3"/>
          <p:cNvPicPr>
            <a:picLocks noChangeAspect="1"/>
          </p:cNvPicPr>
          <p:nvPr/>
        </p:nvPicPr>
        <p:blipFill>
          <a:blip r:embed="rId2" cstate="print"/>
          <a:stretch>
            <a:fillRect/>
          </a:stretch>
        </p:blipFill>
        <p:spPr>
          <a:xfrm>
            <a:off x="2348620" y="2540216"/>
            <a:ext cx="1785938" cy="2486025"/>
          </a:xfrm>
          <a:prstGeom prst="rect">
            <a:avLst/>
          </a:prstGeom>
        </p:spPr>
      </p:pic>
      <p:pic>
        <p:nvPicPr>
          <p:cNvPr id="5" name="图片 4"/>
          <p:cNvPicPr>
            <a:picLocks noChangeAspect="1"/>
          </p:cNvPicPr>
          <p:nvPr/>
        </p:nvPicPr>
        <p:blipFill>
          <a:blip r:embed="rId3" cstate="print"/>
          <a:stretch>
            <a:fillRect/>
          </a:stretch>
        </p:blipFill>
        <p:spPr>
          <a:xfrm>
            <a:off x="4856753" y="2644989"/>
            <a:ext cx="1835944" cy="238125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Treap</a:t>
            </a:r>
            <a:r>
              <a:rPr lang="zh-CN" altLang="en-US" dirty="0"/>
              <a:t>的旋转</a:t>
            </a:r>
          </a:p>
        </p:txBody>
      </p:sp>
      <p:sp>
        <p:nvSpPr>
          <p:cNvPr id="3" name="内容占位符 2"/>
          <p:cNvSpPr>
            <a:spLocks noGrp="1"/>
          </p:cNvSpPr>
          <p:nvPr>
            <p:ph idx="1"/>
          </p:nvPr>
        </p:nvSpPr>
        <p:spPr/>
        <p:txBody>
          <a:bodyPr>
            <a:normAutofit/>
          </a:bodyPr>
          <a:lstStyle/>
          <a:p>
            <a:r>
              <a:rPr lang="zh-CN" altLang="en-US" dirty="0"/>
              <a:t>旋转有单旋和双旋，</a:t>
            </a:r>
            <a:r>
              <a:rPr lang="en-US" altLang="zh-CN" dirty="0" err="1"/>
              <a:t>treap</a:t>
            </a:r>
            <a:r>
              <a:rPr lang="zh-CN" altLang="en-US" dirty="0"/>
              <a:t>只需要单旋，这一点比较简单</a:t>
            </a:r>
          </a:p>
        </p:txBody>
      </p:sp>
      <p:pic>
        <p:nvPicPr>
          <p:cNvPr id="5" name="Picture 1" descr="C:\Users\Administrator\AppData\Roaming\Tencent\Users\1974015903\QQ\WinTemp\RichOle\YS__R~Y`[T[LM_FILN3C91E.png"/>
          <p:cNvPicPr>
            <a:picLocks noChangeAspect="1" noChangeArrowheads="1"/>
          </p:cNvPicPr>
          <p:nvPr/>
        </p:nvPicPr>
        <p:blipFill>
          <a:blip r:embed="rId2" cstate="print"/>
          <a:srcRect/>
          <a:stretch>
            <a:fillRect/>
          </a:stretch>
        </p:blipFill>
        <p:spPr bwMode="auto">
          <a:xfrm>
            <a:off x="838200" y="2365159"/>
            <a:ext cx="4968553" cy="2127682"/>
          </a:xfrm>
          <a:prstGeom prst="rect">
            <a:avLst/>
          </a:prstGeom>
          <a:noFill/>
        </p:spPr>
      </p:pic>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Solution</a:t>
            </a:r>
            <a:endParaRPr lang="zh-CN" altLang="en-US" dirty="0"/>
          </a:p>
        </p:txBody>
      </p:sp>
      <p:sp>
        <p:nvSpPr>
          <p:cNvPr id="3" name="内容占位符 2"/>
          <p:cNvSpPr>
            <a:spLocks noGrp="1"/>
          </p:cNvSpPr>
          <p:nvPr>
            <p:ph idx="1"/>
          </p:nvPr>
        </p:nvSpPr>
        <p:spPr/>
        <p:txBody>
          <a:bodyPr>
            <a:normAutofit/>
          </a:bodyPr>
          <a:lstStyle/>
          <a:p>
            <a:r>
              <a:rPr lang="zh-CN" altLang="en-US" dirty="0"/>
              <a:t>我们可以选择把一边的标记下放</a:t>
            </a:r>
          </a:p>
        </p:txBody>
      </p:sp>
      <p:pic>
        <p:nvPicPr>
          <p:cNvPr id="4" name="图片 3"/>
          <p:cNvPicPr>
            <a:picLocks noChangeAspect="1"/>
          </p:cNvPicPr>
          <p:nvPr/>
        </p:nvPicPr>
        <p:blipFill>
          <a:blip r:embed="rId2" cstate="print"/>
          <a:stretch>
            <a:fillRect/>
          </a:stretch>
        </p:blipFill>
        <p:spPr>
          <a:xfrm>
            <a:off x="2360687" y="2430805"/>
            <a:ext cx="1835944" cy="2381250"/>
          </a:xfrm>
          <a:prstGeom prst="rect">
            <a:avLst/>
          </a:prstGeom>
        </p:spPr>
      </p:pic>
      <p:pic>
        <p:nvPicPr>
          <p:cNvPr id="5" name="图片 4"/>
          <p:cNvPicPr>
            <a:picLocks noChangeAspect="1"/>
          </p:cNvPicPr>
          <p:nvPr/>
        </p:nvPicPr>
        <p:blipFill>
          <a:blip r:embed="rId3" cstate="print"/>
          <a:stretch>
            <a:fillRect/>
          </a:stretch>
        </p:blipFill>
        <p:spPr>
          <a:xfrm>
            <a:off x="4404668" y="2452300"/>
            <a:ext cx="1600200" cy="3333750"/>
          </a:xfrm>
          <a:prstGeom prst="rect">
            <a:avLst/>
          </a:prstGeom>
        </p:spPr>
      </p:pic>
      <p:pic>
        <p:nvPicPr>
          <p:cNvPr id="6" name="图片 5"/>
          <p:cNvPicPr>
            <a:picLocks noChangeAspect="1"/>
          </p:cNvPicPr>
          <p:nvPr/>
        </p:nvPicPr>
        <p:blipFill>
          <a:blip r:embed="rId4" cstate="print"/>
          <a:stretch>
            <a:fillRect/>
          </a:stretch>
        </p:blipFill>
        <p:spPr>
          <a:xfrm>
            <a:off x="6212906" y="2419605"/>
            <a:ext cx="1550194" cy="3486150"/>
          </a:xfrm>
          <a:prstGeom prst="rect">
            <a:avLst/>
          </a:prstGeom>
        </p:spPr>
      </p:pic>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Solution</a:t>
            </a:r>
            <a:endParaRPr lang="zh-CN" altLang="en-US" dirty="0"/>
          </a:p>
        </p:txBody>
      </p:sp>
      <p:sp>
        <p:nvSpPr>
          <p:cNvPr id="3" name="内容占位符 2"/>
          <p:cNvSpPr>
            <a:spLocks noGrp="1"/>
          </p:cNvSpPr>
          <p:nvPr>
            <p:ph idx="1"/>
          </p:nvPr>
        </p:nvSpPr>
        <p:spPr/>
        <p:txBody>
          <a:bodyPr>
            <a:normAutofit/>
          </a:bodyPr>
          <a:lstStyle/>
          <a:p>
            <a:r>
              <a:rPr lang="zh-CN" altLang="en-US" dirty="0"/>
              <a:t>那我们肯定考虑</a:t>
            </a:r>
            <a:r>
              <a:rPr lang="en-US" altLang="zh-CN" dirty="0"/>
              <a:t>pushdown</a:t>
            </a:r>
            <a:r>
              <a:rPr lang="zh-CN" altLang="en-US" dirty="0"/>
              <a:t>小的那一段，直接</a:t>
            </a:r>
            <a:r>
              <a:rPr lang="en-US" altLang="zh-CN" dirty="0"/>
              <a:t>pushdown</a:t>
            </a:r>
            <a:r>
              <a:rPr lang="zh-CN" altLang="en-US" dirty="0"/>
              <a:t>到对应的儿子上即可</a:t>
            </a:r>
            <a:endParaRPr lang="en-US" altLang="zh-CN" dirty="0"/>
          </a:p>
          <a:p>
            <a:r>
              <a:rPr lang="zh-CN" altLang="en-US" dirty="0"/>
              <a:t>可以发现每次</a:t>
            </a:r>
            <a:r>
              <a:rPr lang="en-US" altLang="zh-CN" dirty="0"/>
              <a:t>pushdown</a:t>
            </a:r>
            <a:r>
              <a:rPr lang="zh-CN" altLang="en-US" dirty="0"/>
              <a:t>的时候只会下放到子树内的一个儿子里</a:t>
            </a:r>
            <a:endParaRPr lang="en-US" altLang="zh-CN" dirty="0"/>
          </a:p>
          <a:p>
            <a:r>
              <a:rPr lang="zh-CN" altLang="en-US" dirty="0"/>
              <a:t>每次</a:t>
            </a:r>
            <a:r>
              <a:rPr lang="en-US" altLang="zh-CN" dirty="0"/>
              <a:t>pushdown</a:t>
            </a:r>
            <a:r>
              <a:rPr lang="zh-CN" altLang="en-US" dirty="0"/>
              <a:t>的复杂度是</a:t>
            </a:r>
            <a:r>
              <a:rPr lang="en-US" altLang="zh-CN" dirty="0"/>
              <a:t>O( 1 )</a:t>
            </a:r>
            <a:r>
              <a:rPr lang="zh-CN" altLang="en-US" dirty="0"/>
              <a:t>，每个标记会</a:t>
            </a:r>
            <a:r>
              <a:rPr lang="en-US" altLang="zh-CN" dirty="0"/>
              <a:t>pushdown O( </a:t>
            </a:r>
            <a:r>
              <a:rPr lang="en-US" altLang="zh-CN" dirty="0" err="1"/>
              <a:t>logn</a:t>
            </a:r>
            <a:r>
              <a:rPr lang="en-US" altLang="zh-CN" dirty="0"/>
              <a:t> )</a:t>
            </a:r>
            <a:r>
              <a:rPr lang="zh-CN" altLang="en-US" dirty="0"/>
              <a:t>次</a:t>
            </a:r>
            <a:endParaRPr lang="en-US" altLang="zh-CN" dirty="0"/>
          </a:p>
          <a:p>
            <a:r>
              <a:rPr lang="zh-CN" altLang="en-US" dirty="0"/>
              <a:t>所以复杂度为</a:t>
            </a:r>
            <a:r>
              <a:rPr lang="en-US" altLang="zh-CN" dirty="0"/>
              <a:t>O( mlog^2n )</a:t>
            </a: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2C2BE2-8CE9-42E6-8EE7-2E913C2528B7}"/>
              </a:ext>
            </a:extLst>
          </p:cNvPr>
          <p:cNvSpPr>
            <a:spLocks noGrp="1"/>
          </p:cNvSpPr>
          <p:nvPr>
            <p:ph type="title"/>
          </p:nvPr>
        </p:nvSpPr>
        <p:spPr/>
        <p:txBody>
          <a:bodyPr/>
          <a:lstStyle/>
          <a:p>
            <a:r>
              <a:rPr lang="en-US" altLang="zh-CN" dirty="0"/>
              <a:t>Solution</a:t>
            </a:r>
            <a:endParaRPr lang="zh-CN" altLang="en-US" dirty="0"/>
          </a:p>
        </p:txBody>
      </p:sp>
      <p:sp>
        <p:nvSpPr>
          <p:cNvPr id="3" name="内容占位符 2">
            <a:extLst>
              <a:ext uri="{FF2B5EF4-FFF2-40B4-BE49-F238E27FC236}">
                <a16:creationId xmlns:a16="http://schemas.microsoft.com/office/drawing/2014/main" id="{0A65AA55-B9D9-4798-9E61-098519C5B609}"/>
              </a:ext>
            </a:extLst>
          </p:cNvPr>
          <p:cNvSpPr>
            <a:spLocks noGrp="1"/>
          </p:cNvSpPr>
          <p:nvPr>
            <p:ph idx="1"/>
          </p:nvPr>
        </p:nvSpPr>
        <p:spPr/>
        <p:txBody>
          <a:bodyPr/>
          <a:lstStyle/>
          <a:p>
            <a:r>
              <a:rPr lang="zh-CN" altLang="en-US" dirty="0"/>
              <a:t>查询就是，我们和线段树一样找出和这个位置有关的</a:t>
            </a:r>
            <a:r>
              <a:rPr lang="en-US" altLang="zh-CN" dirty="0"/>
              <a:t>O( </a:t>
            </a:r>
            <a:r>
              <a:rPr lang="en-US" altLang="zh-CN" dirty="0" err="1"/>
              <a:t>logn</a:t>
            </a:r>
            <a:r>
              <a:rPr lang="en-US" altLang="zh-CN" dirty="0"/>
              <a:t> )</a:t>
            </a:r>
            <a:r>
              <a:rPr lang="zh-CN" altLang="en-US" dirty="0"/>
              <a:t>个线段树节点，然后计算这个位置在这些节点上的高度，取个</a:t>
            </a:r>
            <a:r>
              <a:rPr lang="en-US" altLang="zh-CN" dirty="0"/>
              <a:t>max</a:t>
            </a:r>
            <a:r>
              <a:rPr lang="zh-CN" altLang="en-US" dirty="0"/>
              <a:t>。</a:t>
            </a:r>
            <a:endParaRPr lang="en-US" altLang="zh-CN" dirty="0"/>
          </a:p>
          <a:p>
            <a:r>
              <a:rPr lang="zh-CN" altLang="en-US" dirty="0"/>
              <a:t>查询复杂度</a:t>
            </a:r>
            <a:r>
              <a:rPr lang="en-US" altLang="zh-CN" dirty="0"/>
              <a:t>O( </a:t>
            </a:r>
            <a:r>
              <a:rPr lang="en-US" altLang="zh-CN" dirty="0" err="1"/>
              <a:t>logn</a:t>
            </a:r>
            <a:r>
              <a:rPr lang="en-US" altLang="zh-CN" dirty="0"/>
              <a:t> )</a:t>
            </a:r>
          </a:p>
          <a:p>
            <a:endParaRPr lang="en-US" altLang="zh-CN" dirty="0"/>
          </a:p>
          <a:p>
            <a:endParaRPr lang="en-US" altLang="zh-CN" dirty="0"/>
          </a:p>
          <a:p>
            <a:r>
              <a:rPr lang="zh-CN" altLang="en-US" dirty="0"/>
              <a:t>应该可以通过多叉树平衡做到</a:t>
            </a:r>
            <a:r>
              <a:rPr lang="en-US" altLang="zh-CN" dirty="0"/>
              <a:t>O( mlog^2n/</a:t>
            </a:r>
            <a:r>
              <a:rPr lang="en-US" altLang="zh-CN" dirty="0" err="1"/>
              <a:t>loglogn</a:t>
            </a:r>
            <a:r>
              <a:rPr lang="en-US" altLang="zh-CN" dirty="0"/>
              <a:t> )</a:t>
            </a:r>
          </a:p>
          <a:p>
            <a:endParaRPr lang="zh-CN" altLang="en-US" dirty="0"/>
          </a:p>
        </p:txBody>
      </p:sp>
    </p:spTree>
    <p:extLst>
      <p:ext uri="{BB962C8B-B14F-4D97-AF65-F5344CB8AC3E}">
        <p14:creationId xmlns:p14="http://schemas.microsoft.com/office/powerpoint/2010/main" val="3236268023"/>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F46690-6B97-44AD-BDF6-8D0D5F926F8F}"/>
              </a:ext>
            </a:extLst>
          </p:cNvPr>
          <p:cNvSpPr>
            <a:spLocks noGrp="1"/>
          </p:cNvSpPr>
          <p:nvPr>
            <p:ph type="title"/>
          </p:nvPr>
        </p:nvSpPr>
        <p:spPr/>
        <p:txBody>
          <a:bodyPr/>
          <a:lstStyle/>
          <a:p>
            <a:r>
              <a:rPr lang="en-US" altLang="zh-CN" dirty="0"/>
              <a:t>Luogu5608 [Ynoi2013]</a:t>
            </a:r>
            <a:r>
              <a:rPr lang="zh-CN" altLang="en-US" dirty="0"/>
              <a:t>文化课</a:t>
            </a:r>
          </a:p>
        </p:txBody>
      </p:sp>
      <p:sp>
        <p:nvSpPr>
          <p:cNvPr id="5" name="内容占位符 4">
            <a:extLst>
              <a:ext uri="{FF2B5EF4-FFF2-40B4-BE49-F238E27FC236}">
                <a16:creationId xmlns:a16="http://schemas.microsoft.com/office/drawing/2014/main" id="{76DD6A9B-5967-436A-BB41-EDAF2DBB0B4F}"/>
              </a:ext>
            </a:extLst>
          </p:cNvPr>
          <p:cNvSpPr>
            <a:spLocks noGrp="1"/>
          </p:cNvSpPr>
          <p:nvPr>
            <p:ph idx="1"/>
          </p:nvPr>
        </p:nvSpPr>
        <p:spPr/>
        <p:txBody>
          <a:bodyPr/>
          <a:lstStyle/>
          <a:p>
            <a:r>
              <a:rPr lang="en-US" altLang="zh-CN" dirty="0" err="1"/>
              <a:t>n,m</a:t>
            </a:r>
            <a:r>
              <a:rPr lang="en-US" altLang="zh-CN" dirty="0"/>
              <a:t>&lt;=1e5,1.5s</a:t>
            </a:r>
            <a:endParaRPr lang="zh-CN" altLang="en-US" dirty="0"/>
          </a:p>
        </p:txBody>
      </p:sp>
      <p:pic>
        <p:nvPicPr>
          <p:cNvPr id="6" name="图片 5">
            <a:extLst>
              <a:ext uri="{FF2B5EF4-FFF2-40B4-BE49-F238E27FC236}">
                <a16:creationId xmlns:a16="http://schemas.microsoft.com/office/drawing/2014/main" id="{8B3272E2-8773-4863-8911-FBB5A4705401}"/>
              </a:ext>
            </a:extLst>
          </p:cNvPr>
          <p:cNvPicPr>
            <a:picLocks noChangeAspect="1"/>
          </p:cNvPicPr>
          <p:nvPr/>
        </p:nvPicPr>
        <p:blipFill>
          <a:blip r:embed="rId2"/>
          <a:stretch>
            <a:fillRect/>
          </a:stretch>
        </p:blipFill>
        <p:spPr>
          <a:xfrm>
            <a:off x="838200" y="2294007"/>
            <a:ext cx="6203032" cy="4563993"/>
          </a:xfrm>
          <a:prstGeom prst="rect">
            <a:avLst/>
          </a:prstGeom>
        </p:spPr>
      </p:pic>
    </p:spTree>
    <p:extLst>
      <p:ext uri="{BB962C8B-B14F-4D97-AF65-F5344CB8AC3E}">
        <p14:creationId xmlns:p14="http://schemas.microsoft.com/office/powerpoint/2010/main" val="1673262862"/>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8BFA5E-2F8C-4A29-9708-E33374C464C2}"/>
              </a:ext>
            </a:extLst>
          </p:cNvPr>
          <p:cNvSpPr>
            <a:spLocks noGrp="1"/>
          </p:cNvSpPr>
          <p:nvPr>
            <p:ph type="title"/>
          </p:nvPr>
        </p:nvSpPr>
        <p:spPr/>
        <p:txBody>
          <a:bodyPr/>
          <a:lstStyle/>
          <a:p>
            <a:r>
              <a:rPr lang="en-US" altLang="zh-CN" dirty="0"/>
              <a:t>Solution</a:t>
            </a:r>
            <a:endParaRPr lang="zh-CN" altLang="en-US" dirty="0"/>
          </a:p>
        </p:txBody>
      </p:sp>
      <p:sp>
        <p:nvSpPr>
          <p:cNvPr id="3" name="内容占位符 2">
            <a:extLst>
              <a:ext uri="{FF2B5EF4-FFF2-40B4-BE49-F238E27FC236}">
                <a16:creationId xmlns:a16="http://schemas.microsoft.com/office/drawing/2014/main" id="{AB58AFDF-98F7-4FBF-A167-338E84963A7A}"/>
              </a:ext>
            </a:extLst>
          </p:cNvPr>
          <p:cNvSpPr>
            <a:spLocks noGrp="1"/>
          </p:cNvSpPr>
          <p:nvPr>
            <p:ph idx="1"/>
          </p:nvPr>
        </p:nvSpPr>
        <p:spPr/>
        <p:txBody>
          <a:bodyPr>
            <a:normAutofit/>
          </a:bodyPr>
          <a:lstStyle/>
          <a:p>
            <a:r>
              <a:rPr lang="zh-CN" altLang="en-US" dirty="0"/>
              <a:t>对原序列建一棵线段树，考虑怎么在线段树上面修改和查询</a:t>
            </a:r>
            <a:endParaRPr lang="en-US" altLang="zh-CN" dirty="0"/>
          </a:p>
          <a:p>
            <a:r>
              <a:rPr lang="zh-CN" altLang="en-US" dirty="0"/>
              <a:t>定义 极长 </a:t>
            </a:r>
            <a:r>
              <a:rPr lang="en-US" altLang="zh-CN" dirty="0"/>
              <a:t>“X” </a:t>
            </a:r>
            <a:r>
              <a:rPr lang="zh-CN" altLang="en-US" dirty="0"/>
              <a:t>段为一个极长的子区间，使得区间中符号均为乘法</a:t>
            </a:r>
            <a:endParaRPr lang="en-US" altLang="zh-CN" dirty="0"/>
          </a:p>
        </p:txBody>
      </p:sp>
    </p:spTree>
    <p:extLst>
      <p:ext uri="{BB962C8B-B14F-4D97-AF65-F5344CB8AC3E}">
        <p14:creationId xmlns:p14="http://schemas.microsoft.com/office/powerpoint/2010/main" val="138103400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D39A41-4CC4-4E71-80A0-EF9E5F85C0B2}"/>
              </a:ext>
            </a:extLst>
          </p:cNvPr>
          <p:cNvSpPr>
            <a:spLocks noGrp="1"/>
          </p:cNvSpPr>
          <p:nvPr>
            <p:ph type="title"/>
          </p:nvPr>
        </p:nvSpPr>
        <p:spPr/>
        <p:txBody>
          <a:bodyPr/>
          <a:lstStyle/>
          <a:p>
            <a:r>
              <a:rPr lang="zh-CN" altLang="en-US" dirty="0"/>
              <a:t>区间值修改</a:t>
            </a:r>
          </a:p>
        </p:txBody>
      </p:sp>
      <p:sp>
        <p:nvSpPr>
          <p:cNvPr id="3" name="内容占位符 2">
            <a:extLst>
              <a:ext uri="{FF2B5EF4-FFF2-40B4-BE49-F238E27FC236}">
                <a16:creationId xmlns:a16="http://schemas.microsoft.com/office/drawing/2014/main" id="{90C815BA-55AC-474A-938C-875F25D2614D}"/>
              </a:ext>
            </a:extLst>
          </p:cNvPr>
          <p:cNvSpPr>
            <a:spLocks noGrp="1"/>
          </p:cNvSpPr>
          <p:nvPr>
            <p:ph idx="1"/>
          </p:nvPr>
        </p:nvSpPr>
        <p:spPr/>
        <p:txBody>
          <a:bodyPr>
            <a:normAutofit/>
          </a:bodyPr>
          <a:lstStyle/>
          <a:p>
            <a:r>
              <a:rPr lang="zh-CN" altLang="en-US" dirty="0"/>
              <a:t>维护出区间中每个极长的 </a:t>
            </a:r>
            <a:r>
              <a:rPr lang="en-US" altLang="zh-CN" dirty="0"/>
              <a:t>“X” </a:t>
            </a:r>
            <a:r>
              <a:rPr lang="zh-CN" altLang="en-US" dirty="0"/>
              <a:t>段的长度，可以发现这个存在一个自然根号：</a:t>
            </a:r>
            <a:endParaRPr lang="en-US" altLang="zh-CN" dirty="0"/>
          </a:p>
          <a:p>
            <a:r>
              <a:rPr lang="zh-CN" altLang="en-US" dirty="0"/>
              <a:t>假设区间长度为</a:t>
            </a:r>
            <a:r>
              <a:rPr lang="en-US" altLang="zh-CN" dirty="0"/>
              <a:t>size</a:t>
            </a:r>
            <a:r>
              <a:rPr lang="zh-CN" altLang="en-US" dirty="0"/>
              <a:t>，则最多只有</a:t>
            </a:r>
            <a:r>
              <a:rPr lang="en-US" altLang="zh-CN" dirty="0"/>
              <a:t>O( sqrt( size ) )</a:t>
            </a:r>
            <a:r>
              <a:rPr lang="zh-CN" altLang="en-US" dirty="0"/>
              <a:t>种极长 </a:t>
            </a:r>
            <a:r>
              <a:rPr lang="en-US" altLang="zh-CN" dirty="0"/>
              <a:t>“X” </a:t>
            </a:r>
            <a:r>
              <a:rPr lang="zh-CN" altLang="en-US" dirty="0"/>
              <a:t>段的长度</a:t>
            </a:r>
            <a:endParaRPr lang="en-US" altLang="zh-CN" dirty="0"/>
          </a:p>
          <a:p>
            <a:r>
              <a:rPr lang="zh-CN" altLang="en-US" dirty="0"/>
              <a:t>每次对区间进行值修改的时候，即对这个长度为</a:t>
            </a:r>
            <a:r>
              <a:rPr lang="en-US" altLang="zh-CN" dirty="0"/>
              <a:t>O( sqrt( size ) )</a:t>
            </a:r>
            <a:r>
              <a:rPr lang="zh-CN" altLang="en-US" dirty="0"/>
              <a:t>的多项式进行求值，暴力计算即可，求值复杂度为</a:t>
            </a:r>
            <a:r>
              <a:rPr lang="en-US" altLang="zh-CN" dirty="0"/>
              <a:t>O( sqrt( size ) )</a:t>
            </a:r>
            <a:r>
              <a:rPr lang="zh-CN" altLang="en-US" dirty="0"/>
              <a:t>，即可以</a:t>
            </a:r>
            <a:r>
              <a:rPr lang="en-US" altLang="zh-CN" dirty="0"/>
              <a:t>O( sqrt( size ) )</a:t>
            </a:r>
            <a:r>
              <a:rPr lang="zh-CN" altLang="en-US" dirty="0"/>
              <a:t>的时间将一个节点值进行修改，同时维护信息</a:t>
            </a:r>
            <a:endParaRPr lang="en-US" altLang="zh-CN" dirty="0"/>
          </a:p>
          <a:p>
            <a:endParaRPr lang="zh-CN" altLang="en-US" dirty="0"/>
          </a:p>
        </p:txBody>
      </p:sp>
    </p:spTree>
    <p:extLst>
      <p:ext uri="{BB962C8B-B14F-4D97-AF65-F5344CB8AC3E}">
        <p14:creationId xmlns:p14="http://schemas.microsoft.com/office/powerpoint/2010/main" val="1665565886"/>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C00986-FDB5-49C7-A743-4DA2C9222972}"/>
              </a:ext>
            </a:extLst>
          </p:cNvPr>
          <p:cNvSpPr>
            <a:spLocks noGrp="1"/>
          </p:cNvSpPr>
          <p:nvPr>
            <p:ph type="title"/>
          </p:nvPr>
        </p:nvSpPr>
        <p:spPr/>
        <p:txBody>
          <a:bodyPr/>
          <a:lstStyle/>
          <a:p>
            <a:r>
              <a:rPr lang="zh-CN" altLang="en-US" dirty="0"/>
              <a:t>区间符号修改</a:t>
            </a:r>
          </a:p>
        </p:txBody>
      </p:sp>
      <p:sp>
        <p:nvSpPr>
          <p:cNvPr id="3" name="内容占位符 2">
            <a:extLst>
              <a:ext uri="{FF2B5EF4-FFF2-40B4-BE49-F238E27FC236}">
                <a16:creationId xmlns:a16="http://schemas.microsoft.com/office/drawing/2014/main" id="{B52431E4-242A-416F-9DD1-8E8746BE1153}"/>
              </a:ext>
            </a:extLst>
          </p:cNvPr>
          <p:cNvSpPr>
            <a:spLocks noGrp="1"/>
          </p:cNvSpPr>
          <p:nvPr>
            <p:ph idx="1"/>
          </p:nvPr>
        </p:nvSpPr>
        <p:spPr/>
        <p:txBody>
          <a:bodyPr/>
          <a:lstStyle/>
          <a:p>
            <a:r>
              <a:rPr lang="zh-CN" altLang="en-US" dirty="0"/>
              <a:t>每次对区间符号进行修改的时候，区间的信息只会变成区间和或者区间乘积，所以我们每个节点要维护区间和和区间乘积</a:t>
            </a:r>
            <a:endParaRPr lang="en-US" altLang="zh-CN" dirty="0"/>
          </a:p>
          <a:p>
            <a:r>
              <a:rPr lang="zh-CN" altLang="en-US" dirty="0"/>
              <a:t>符号修改之后，这个节点的极长 </a:t>
            </a:r>
            <a:r>
              <a:rPr lang="en-US" altLang="zh-CN" dirty="0"/>
              <a:t>“X” </a:t>
            </a:r>
            <a:r>
              <a:rPr lang="zh-CN" altLang="en-US" dirty="0"/>
              <a:t>段只会有</a:t>
            </a:r>
            <a:r>
              <a:rPr lang="en-US" altLang="zh-CN" dirty="0"/>
              <a:t>O( 1 )</a:t>
            </a:r>
            <a:r>
              <a:rPr lang="zh-CN" altLang="en-US" dirty="0"/>
              <a:t>种了</a:t>
            </a:r>
            <a:endParaRPr lang="en-US" altLang="zh-CN" dirty="0"/>
          </a:p>
          <a:p>
            <a:r>
              <a:rPr lang="zh-CN" altLang="en-US" dirty="0"/>
              <a:t>符号进行修改可能影响一些节点的极长 </a:t>
            </a:r>
            <a:r>
              <a:rPr lang="en-US" altLang="zh-CN" dirty="0"/>
              <a:t>“X” </a:t>
            </a:r>
            <a:r>
              <a:rPr lang="zh-CN" altLang="en-US" dirty="0"/>
              <a:t>段，考虑如何维护这个</a:t>
            </a:r>
          </a:p>
        </p:txBody>
      </p:sp>
    </p:spTree>
    <p:extLst>
      <p:ext uri="{BB962C8B-B14F-4D97-AF65-F5344CB8AC3E}">
        <p14:creationId xmlns:p14="http://schemas.microsoft.com/office/powerpoint/2010/main" val="3467680352"/>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372404-6C4E-49A2-A11C-4A5BE4AC5321}"/>
              </a:ext>
            </a:extLst>
          </p:cNvPr>
          <p:cNvSpPr>
            <a:spLocks noGrp="1"/>
          </p:cNvSpPr>
          <p:nvPr>
            <p:ph type="title"/>
          </p:nvPr>
        </p:nvSpPr>
        <p:spPr/>
        <p:txBody>
          <a:bodyPr/>
          <a:lstStyle/>
          <a:p>
            <a:r>
              <a:rPr lang="zh-CN" altLang="en-US" dirty="0"/>
              <a:t>区间符号修改</a:t>
            </a:r>
          </a:p>
        </p:txBody>
      </p:sp>
      <p:sp>
        <p:nvSpPr>
          <p:cNvPr id="3" name="内容占位符 2">
            <a:extLst>
              <a:ext uri="{FF2B5EF4-FFF2-40B4-BE49-F238E27FC236}">
                <a16:creationId xmlns:a16="http://schemas.microsoft.com/office/drawing/2014/main" id="{E0D80B42-48F3-46EE-9DC1-1C34F99EA879}"/>
              </a:ext>
            </a:extLst>
          </p:cNvPr>
          <p:cNvSpPr>
            <a:spLocks noGrp="1"/>
          </p:cNvSpPr>
          <p:nvPr>
            <p:ph idx="1"/>
          </p:nvPr>
        </p:nvSpPr>
        <p:spPr/>
        <p:txBody>
          <a:bodyPr/>
          <a:lstStyle/>
          <a:p>
            <a:r>
              <a:rPr lang="zh-CN" altLang="en-US" dirty="0"/>
              <a:t>对一个节点，我们可以归并两个儿子的极长 </a:t>
            </a:r>
            <a:r>
              <a:rPr lang="en-US" altLang="zh-CN" dirty="0"/>
              <a:t>“X” </a:t>
            </a:r>
            <a:r>
              <a:rPr lang="zh-CN" altLang="en-US" dirty="0"/>
              <a:t>段，来维护出这个节点的极长 </a:t>
            </a:r>
            <a:r>
              <a:rPr lang="en-US" altLang="zh-CN" dirty="0"/>
              <a:t>“X” </a:t>
            </a:r>
            <a:r>
              <a:rPr lang="zh-CN" altLang="en-US" dirty="0"/>
              <a:t>段</a:t>
            </a:r>
            <a:endParaRPr lang="en-US" altLang="zh-CN" dirty="0"/>
          </a:p>
          <a:p>
            <a:r>
              <a:rPr lang="zh-CN" altLang="en-US" dirty="0"/>
              <a:t>对一个大小为</a:t>
            </a:r>
            <a:r>
              <a:rPr lang="en-US" altLang="zh-CN" dirty="0"/>
              <a:t>size</a:t>
            </a:r>
            <a:r>
              <a:rPr lang="zh-CN" altLang="en-US" dirty="0"/>
              <a:t>的节点进行归并，代价是</a:t>
            </a:r>
            <a:r>
              <a:rPr lang="en-US" altLang="zh-CN" dirty="0"/>
              <a:t>O( sqrt( size ) )</a:t>
            </a:r>
            <a:r>
              <a:rPr lang="zh-CN" altLang="en-US" dirty="0"/>
              <a:t>的</a:t>
            </a:r>
            <a:endParaRPr lang="en-US" altLang="zh-CN" dirty="0"/>
          </a:p>
          <a:p>
            <a:r>
              <a:rPr lang="zh-CN" altLang="en-US" dirty="0"/>
              <a:t>注意需要特判左儿子的最右极长 </a:t>
            </a:r>
            <a:r>
              <a:rPr lang="en-US" altLang="zh-CN" dirty="0"/>
              <a:t>“X” </a:t>
            </a:r>
            <a:r>
              <a:rPr lang="zh-CN" altLang="en-US" dirty="0"/>
              <a:t>段是否和右儿子的最左极长 </a:t>
            </a:r>
            <a:r>
              <a:rPr lang="en-US" altLang="zh-CN" dirty="0"/>
              <a:t>“X” </a:t>
            </a:r>
            <a:r>
              <a:rPr lang="zh-CN" altLang="en-US" dirty="0"/>
              <a:t>段进行合并</a:t>
            </a:r>
            <a:endParaRPr lang="en-US" altLang="zh-CN" dirty="0"/>
          </a:p>
        </p:txBody>
      </p:sp>
    </p:spTree>
    <p:extLst>
      <p:ext uri="{BB962C8B-B14F-4D97-AF65-F5344CB8AC3E}">
        <p14:creationId xmlns:p14="http://schemas.microsoft.com/office/powerpoint/2010/main" val="752786528"/>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A1102A-AEB9-4F11-A557-873CEF34B2B7}"/>
              </a:ext>
            </a:extLst>
          </p:cNvPr>
          <p:cNvSpPr>
            <a:spLocks noGrp="1"/>
          </p:cNvSpPr>
          <p:nvPr>
            <p:ph type="title"/>
          </p:nvPr>
        </p:nvSpPr>
        <p:spPr/>
        <p:txBody>
          <a:bodyPr/>
          <a:lstStyle/>
          <a:p>
            <a:r>
              <a:rPr lang="zh-CN" altLang="en-US" dirty="0"/>
              <a:t>区间信息合并</a:t>
            </a:r>
          </a:p>
        </p:txBody>
      </p:sp>
      <p:sp>
        <p:nvSpPr>
          <p:cNvPr id="3" name="内容占位符 2">
            <a:extLst>
              <a:ext uri="{FF2B5EF4-FFF2-40B4-BE49-F238E27FC236}">
                <a16:creationId xmlns:a16="http://schemas.microsoft.com/office/drawing/2014/main" id="{F64D6BCC-E37E-432D-89E9-CED9E73A93A5}"/>
              </a:ext>
            </a:extLst>
          </p:cNvPr>
          <p:cNvSpPr>
            <a:spLocks noGrp="1"/>
          </p:cNvSpPr>
          <p:nvPr>
            <p:ph idx="1"/>
          </p:nvPr>
        </p:nvSpPr>
        <p:spPr/>
        <p:txBody>
          <a:bodyPr>
            <a:normAutofit/>
          </a:bodyPr>
          <a:lstStyle/>
          <a:p>
            <a:r>
              <a:rPr lang="zh-CN" altLang="en-US" dirty="0"/>
              <a:t>合并区间信息的时候，只需要把左右儿子信息加起来，同时特判</a:t>
            </a:r>
            <a:r>
              <a:rPr lang="en-US" altLang="zh-CN" dirty="0"/>
              <a:t>O(1)</a:t>
            </a:r>
            <a:r>
              <a:rPr lang="zh-CN" altLang="en-US" dirty="0"/>
              <a:t>个位置即可</a:t>
            </a:r>
            <a:endParaRPr lang="en-US" altLang="zh-CN" dirty="0"/>
          </a:p>
          <a:p>
            <a:r>
              <a:rPr lang="zh-CN" altLang="en-US" dirty="0"/>
              <a:t>这</a:t>
            </a:r>
            <a:r>
              <a:rPr lang="en-US" altLang="zh-CN" dirty="0"/>
              <a:t>O(1)</a:t>
            </a:r>
            <a:r>
              <a:rPr lang="zh-CN" altLang="en-US" dirty="0"/>
              <a:t>个位置就是左儿子的最右部分和右儿子的最左部分</a:t>
            </a:r>
            <a:endParaRPr lang="en-US" altLang="zh-CN" dirty="0"/>
          </a:p>
          <a:p>
            <a:r>
              <a:rPr lang="zh-CN" altLang="en-US" dirty="0"/>
              <a:t>可以处理：</a:t>
            </a:r>
            <a:endParaRPr lang="en-US" altLang="zh-CN" dirty="0"/>
          </a:p>
          <a:p>
            <a:r>
              <a:rPr lang="zh-CN" altLang="en-US" dirty="0"/>
              <a:t>标记对标记的影响</a:t>
            </a:r>
            <a:endParaRPr lang="en-US" altLang="zh-CN" dirty="0"/>
          </a:p>
          <a:p>
            <a:r>
              <a:rPr lang="zh-CN" altLang="en-US" dirty="0"/>
              <a:t>标记对信息的影响</a:t>
            </a:r>
            <a:endParaRPr lang="en-US" altLang="zh-CN" dirty="0"/>
          </a:p>
          <a:p>
            <a:r>
              <a:rPr lang="zh-CN" altLang="en-US" dirty="0"/>
              <a:t>信息和信息的合并</a:t>
            </a:r>
            <a:endParaRPr lang="en-US" altLang="zh-CN" dirty="0"/>
          </a:p>
          <a:p>
            <a:r>
              <a:rPr lang="zh-CN" altLang="en-US" dirty="0"/>
              <a:t>所以我们正确性有保证了</a:t>
            </a:r>
          </a:p>
          <a:p>
            <a:endParaRPr lang="zh-CN" altLang="en-US" dirty="0"/>
          </a:p>
        </p:txBody>
      </p:sp>
    </p:spTree>
    <p:extLst>
      <p:ext uri="{BB962C8B-B14F-4D97-AF65-F5344CB8AC3E}">
        <p14:creationId xmlns:p14="http://schemas.microsoft.com/office/powerpoint/2010/main" val="3439078347"/>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7231BA-D656-453D-8A34-ACB8B82EF316}"/>
              </a:ext>
            </a:extLst>
          </p:cNvPr>
          <p:cNvSpPr>
            <a:spLocks noGrp="1"/>
          </p:cNvSpPr>
          <p:nvPr>
            <p:ph type="title"/>
          </p:nvPr>
        </p:nvSpPr>
        <p:spPr/>
        <p:txBody>
          <a:bodyPr/>
          <a:lstStyle/>
          <a:p>
            <a:r>
              <a:rPr lang="en-US" altLang="zh-CN" dirty="0"/>
              <a:t>Complexity</a:t>
            </a:r>
            <a:endParaRPr lang="zh-CN" altLang="en-US" dirty="0"/>
          </a:p>
        </p:txBody>
      </p:sp>
      <p:sp>
        <p:nvSpPr>
          <p:cNvPr id="3" name="内容占位符 2">
            <a:extLst>
              <a:ext uri="{FF2B5EF4-FFF2-40B4-BE49-F238E27FC236}">
                <a16:creationId xmlns:a16="http://schemas.microsoft.com/office/drawing/2014/main" id="{6175B761-83FA-421A-8F3F-DAB386F7D986}"/>
              </a:ext>
            </a:extLst>
          </p:cNvPr>
          <p:cNvSpPr>
            <a:spLocks noGrp="1"/>
          </p:cNvSpPr>
          <p:nvPr>
            <p:ph idx="1"/>
          </p:nvPr>
        </p:nvSpPr>
        <p:spPr/>
        <p:txBody>
          <a:bodyPr>
            <a:normAutofit/>
          </a:bodyPr>
          <a:lstStyle/>
          <a:p>
            <a:r>
              <a:rPr lang="zh-CN" altLang="en-US" dirty="0"/>
              <a:t>我们所有地方的复杂度都是</a:t>
            </a:r>
            <a:r>
              <a:rPr lang="en-US" altLang="zh-CN" dirty="0"/>
              <a:t>O( sqrt( size ) )</a:t>
            </a:r>
            <a:r>
              <a:rPr lang="zh-CN" altLang="en-US" dirty="0"/>
              <a:t>的</a:t>
            </a:r>
            <a:endParaRPr lang="en-US" altLang="zh-CN" dirty="0"/>
          </a:p>
          <a:p>
            <a:r>
              <a:rPr lang="zh-CN" altLang="en-US" dirty="0"/>
              <a:t>线段树在每层只会递归到</a:t>
            </a:r>
            <a:r>
              <a:rPr lang="en-US" altLang="zh-CN" dirty="0"/>
              <a:t>2=O(1)</a:t>
            </a:r>
            <a:r>
              <a:rPr lang="zh-CN" altLang="en-US" dirty="0"/>
              <a:t>个节点中，所以每层只有</a:t>
            </a:r>
            <a:r>
              <a:rPr lang="en-US" altLang="zh-CN" dirty="0"/>
              <a:t>O(1)</a:t>
            </a:r>
            <a:r>
              <a:rPr lang="zh-CN" altLang="en-US" dirty="0"/>
              <a:t>个节点的信息需要更新</a:t>
            </a:r>
            <a:endParaRPr lang="en-US" altLang="zh-CN" dirty="0"/>
          </a:p>
          <a:p>
            <a:endParaRPr lang="zh-CN" altLang="en-US" dirty="0"/>
          </a:p>
        </p:txBody>
      </p:sp>
    </p:spTree>
    <p:extLst>
      <p:ext uri="{BB962C8B-B14F-4D97-AF65-F5344CB8AC3E}">
        <p14:creationId xmlns:p14="http://schemas.microsoft.com/office/powerpoint/2010/main" val="30353818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Treap</a:t>
            </a:r>
            <a:r>
              <a:rPr lang="zh-CN" altLang="en-US" dirty="0"/>
              <a:t>的插入</a:t>
            </a:r>
          </a:p>
        </p:txBody>
      </p:sp>
      <p:sp>
        <p:nvSpPr>
          <p:cNvPr id="3" name="内容占位符 2"/>
          <p:cNvSpPr>
            <a:spLocks noGrp="1"/>
          </p:cNvSpPr>
          <p:nvPr>
            <p:ph idx="1"/>
          </p:nvPr>
        </p:nvSpPr>
        <p:spPr/>
        <p:txBody>
          <a:bodyPr>
            <a:normAutofit/>
          </a:bodyPr>
          <a:lstStyle/>
          <a:p>
            <a:r>
              <a:rPr lang="zh-CN" altLang="en-US" dirty="0"/>
              <a:t>先给这个节点分配一个随机的堆权值</a:t>
            </a:r>
            <a:endParaRPr lang="en-US" altLang="zh-CN" dirty="0"/>
          </a:p>
          <a:p>
            <a:r>
              <a:rPr lang="zh-CN" altLang="en-US" dirty="0"/>
              <a:t>然后把这个节点按照</a:t>
            </a:r>
            <a:r>
              <a:rPr lang="en-US" altLang="zh-CN" dirty="0" err="1"/>
              <a:t>bst</a:t>
            </a:r>
            <a:r>
              <a:rPr lang="zh-CN" altLang="en-US" dirty="0"/>
              <a:t>的规则插入到一个叶子上：</a:t>
            </a:r>
            <a:endParaRPr lang="en-US" altLang="zh-CN" dirty="0"/>
          </a:p>
          <a:p>
            <a:r>
              <a:rPr lang="zh-CN" altLang="en-US" dirty="0"/>
              <a:t>从根节点开始，逐个判断当前节点的值与插入值的大小关系。如果插入值小于当前节点值，则递归至左儿子；大于则递归至右儿子；</a:t>
            </a:r>
            <a:endParaRPr lang="en-US" altLang="zh-CN" dirty="0"/>
          </a:p>
          <a:p>
            <a:r>
              <a:rPr lang="zh-CN" altLang="en-US" dirty="0"/>
              <a:t>然后通过旋转来调整，使得</a:t>
            </a:r>
            <a:r>
              <a:rPr lang="en-US" altLang="zh-CN" dirty="0" err="1"/>
              <a:t>treap</a:t>
            </a:r>
            <a:r>
              <a:rPr lang="zh-CN" altLang="en-US" dirty="0"/>
              <a:t>满足堆性质</a:t>
            </a:r>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12CCCE-214B-4C61-AD14-B7139132D298}"/>
              </a:ext>
            </a:extLst>
          </p:cNvPr>
          <p:cNvSpPr>
            <a:spLocks noGrp="1"/>
          </p:cNvSpPr>
          <p:nvPr>
            <p:ph type="title"/>
          </p:nvPr>
        </p:nvSpPr>
        <p:spPr/>
        <p:txBody>
          <a:bodyPr/>
          <a:lstStyle/>
          <a:p>
            <a:r>
              <a:rPr lang="en-US" altLang="zh-CN" dirty="0"/>
              <a:t>Complexity</a:t>
            </a:r>
            <a:endParaRPr lang="zh-CN" altLang="en-US" dirty="0"/>
          </a:p>
        </p:txBody>
      </p:sp>
      <p:sp>
        <p:nvSpPr>
          <p:cNvPr id="3" name="内容占位符 2">
            <a:extLst>
              <a:ext uri="{FF2B5EF4-FFF2-40B4-BE49-F238E27FC236}">
                <a16:creationId xmlns:a16="http://schemas.microsoft.com/office/drawing/2014/main" id="{B6E53B7A-5335-4FC2-9043-D0C76454E4F3}"/>
              </a:ext>
            </a:extLst>
          </p:cNvPr>
          <p:cNvSpPr>
            <a:spLocks noGrp="1"/>
          </p:cNvSpPr>
          <p:nvPr>
            <p:ph idx="1"/>
          </p:nvPr>
        </p:nvSpPr>
        <p:spPr/>
        <p:txBody>
          <a:bodyPr>
            <a:normAutofit lnSpcReduction="10000"/>
          </a:bodyPr>
          <a:lstStyle/>
          <a:p>
            <a:r>
              <a:rPr lang="en-US" altLang="zh-CN" dirty="0"/>
              <a:t>T( n ) = T( n / 2 ) + O( </a:t>
            </a:r>
            <a:r>
              <a:rPr lang="en-US" altLang="zh-CN" dirty="0" err="1"/>
              <a:t>sqrtn</a:t>
            </a:r>
            <a:r>
              <a:rPr lang="en-US" altLang="zh-CN" dirty="0"/>
              <a:t> )</a:t>
            </a:r>
          </a:p>
          <a:p>
            <a:r>
              <a:rPr lang="en-US" altLang="zh-CN" dirty="0"/>
              <a:t>sqrt( n ) + sqrt( n / 2 ) + sqrt( n / 4 ) + … + sqrt( 1 ) = O( </a:t>
            </a:r>
            <a:r>
              <a:rPr lang="en-US" altLang="zh-CN" dirty="0" err="1"/>
              <a:t>sqrtn</a:t>
            </a:r>
            <a:r>
              <a:rPr lang="en-US" altLang="zh-CN" dirty="0"/>
              <a:t> )</a:t>
            </a:r>
          </a:p>
          <a:p>
            <a:r>
              <a:rPr lang="zh-CN" altLang="en-US" dirty="0"/>
              <a:t>空间：</a:t>
            </a:r>
            <a:endParaRPr lang="en-US" altLang="zh-CN" dirty="0"/>
          </a:p>
          <a:p>
            <a:r>
              <a:rPr lang="en-US" altLang="zh-CN" dirty="0"/>
              <a:t>T( n ) = 2T( n / 2 ) + O( </a:t>
            </a:r>
            <a:r>
              <a:rPr lang="en-US" altLang="zh-CN" dirty="0" err="1"/>
              <a:t>sqrtn</a:t>
            </a:r>
            <a:r>
              <a:rPr lang="en-US" altLang="zh-CN" dirty="0"/>
              <a:t> )</a:t>
            </a:r>
          </a:p>
          <a:p>
            <a:r>
              <a:rPr lang="en-US" altLang="zh-CN" dirty="0"/>
              <a:t>sqrt( n ) + 2sqrt( n / 2 ) + 4sqrt( n / 4 ) + … + </a:t>
            </a:r>
            <a:r>
              <a:rPr lang="en-US" altLang="zh-CN" dirty="0" err="1"/>
              <a:t>nsqrt</a:t>
            </a:r>
            <a:r>
              <a:rPr lang="en-US" altLang="zh-CN" dirty="0"/>
              <a:t>( 1 ) = O( n )</a:t>
            </a:r>
          </a:p>
          <a:p>
            <a:r>
              <a:rPr lang="zh-CN" altLang="en-US" dirty="0"/>
              <a:t>总时间复杂度</a:t>
            </a:r>
            <a:r>
              <a:rPr lang="en-US" altLang="zh-CN" dirty="0"/>
              <a:t>O( </a:t>
            </a:r>
            <a:r>
              <a:rPr lang="en-US" altLang="zh-CN" dirty="0" err="1"/>
              <a:t>msqrtn</a:t>
            </a:r>
            <a:r>
              <a:rPr lang="en-US" altLang="zh-CN" dirty="0"/>
              <a:t> )</a:t>
            </a:r>
            <a:r>
              <a:rPr lang="zh-CN" altLang="en-US" dirty="0"/>
              <a:t>，空间复杂度</a:t>
            </a:r>
            <a:r>
              <a:rPr lang="en-US" altLang="zh-CN" dirty="0"/>
              <a:t>O( n )</a:t>
            </a:r>
          </a:p>
          <a:p>
            <a:endParaRPr lang="en-US" altLang="zh-CN" dirty="0"/>
          </a:p>
          <a:p>
            <a:r>
              <a:rPr lang="zh-CN" altLang="en-US" dirty="0"/>
              <a:t>由于我不会多项式技术，所以不确定是否存在更优做法，但目前感觉不容易优一个</a:t>
            </a:r>
            <a:r>
              <a:rPr lang="en-US" altLang="zh-CN" dirty="0"/>
              <a:t>poly(n)</a:t>
            </a:r>
            <a:endParaRPr lang="zh-CN" altLang="en-US" dirty="0"/>
          </a:p>
        </p:txBody>
      </p:sp>
    </p:spTree>
    <p:extLst>
      <p:ext uri="{BB962C8B-B14F-4D97-AF65-F5344CB8AC3E}">
        <p14:creationId xmlns:p14="http://schemas.microsoft.com/office/powerpoint/2010/main" val="2980221344"/>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F2CA77-C718-425D-97D3-B9AD42CBE2CA}"/>
              </a:ext>
            </a:extLst>
          </p:cNvPr>
          <p:cNvSpPr>
            <a:spLocks noGrp="1"/>
          </p:cNvSpPr>
          <p:nvPr>
            <p:ph type="title"/>
          </p:nvPr>
        </p:nvSpPr>
        <p:spPr/>
        <p:txBody>
          <a:bodyPr/>
          <a:lstStyle/>
          <a:p>
            <a:r>
              <a:rPr lang="en-US" altLang="zh-CN" dirty="0"/>
              <a:t>CF280D k-Maximum Subsequence Sum</a:t>
            </a:r>
            <a:endParaRPr lang="zh-CN" altLang="en-US" dirty="0"/>
          </a:p>
        </p:txBody>
      </p:sp>
      <p:sp>
        <p:nvSpPr>
          <p:cNvPr id="7" name="内容占位符 6">
            <a:extLst>
              <a:ext uri="{FF2B5EF4-FFF2-40B4-BE49-F238E27FC236}">
                <a16:creationId xmlns:a16="http://schemas.microsoft.com/office/drawing/2014/main" id="{594B4973-3497-47D6-8D2E-35EA13804522}"/>
              </a:ext>
            </a:extLst>
          </p:cNvPr>
          <p:cNvSpPr>
            <a:spLocks noGrp="1"/>
          </p:cNvSpPr>
          <p:nvPr>
            <p:ph idx="1"/>
          </p:nvPr>
        </p:nvSpPr>
        <p:spPr/>
        <p:txBody>
          <a:bodyPr/>
          <a:lstStyle/>
          <a:p>
            <a:endParaRPr lang="en-US" altLang="zh-CN" dirty="0"/>
          </a:p>
          <a:p>
            <a:endParaRPr lang="en-US" altLang="zh-CN" dirty="0"/>
          </a:p>
          <a:p>
            <a:r>
              <a:rPr lang="en-US" altLang="zh-CN" dirty="0" err="1"/>
              <a:t>n,m</a:t>
            </a:r>
            <a:r>
              <a:rPr lang="en-US" altLang="zh-CN" dirty="0"/>
              <a:t>&lt;=1e5,k&lt;=20</a:t>
            </a:r>
            <a:endParaRPr lang="zh-CN" altLang="en-US" dirty="0"/>
          </a:p>
        </p:txBody>
      </p:sp>
      <p:pic>
        <p:nvPicPr>
          <p:cNvPr id="8" name="内容占位符 4">
            <a:extLst>
              <a:ext uri="{FF2B5EF4-FFF2-40B4-BE49-F238E27FC236}">
                <a16:creationId xmlns:a16="http://schemas.microsoft.com/office/drawing/2014/main" id="{D22C3699-1A1B-47CF-93FC-7D65DB44889C}"/>
              </a:ext>
            </a:extLst>
          </p:cNvPr>
          <p:cNvPicPr>
            <a:picLocks noChangeAspect="1"/>
          </p:cNvPicPr>
          <p:nvPr/>
        </p:nvPicPr>
        <p:blipFill>
          <a:blip r:embed="rId2"/>
          <a:stretch>
            <a:fillRect/>
          </a:stretch>
        </p:blipFill>
        <p:spPr>
          <a:xfrm>
            <a:off x="838200" y="1690688"/>
            <a:ext cx="7770496" cy="1161569"/>
          </a:xfrm>
          <a:prstGeom prst="rect">
            <a:avLst/>
          </a:prstGeom>
        </p:spPr>
      </p:pic>
    </p:spTree>
    <p:extLst>
      <p:ext uri="{BB962C8B-B14F-4D97-AF65-F5344CB8AC3E}">
        <p14:creationId xmlns:p14="http://schemas.microsoft.com/office/powerpoint/2010/main" val="75253142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091892-D4AD-4925-922B-3260B466FED2}"/>
              </a:ext>
            </a:extLst>
          </p:cNvPr>
          <p:cNvSpPr>
            <a:spLocks noGrp="1"/>
          </p:cNvSpPr>
          <p:nvPr>
            <p:ph type="title"/>
          </p:nvPr>
        </p:nvSpPr>
        <p:spPr/>
        <p:txBody>
          <a:bodyPr/>
          <a:lstStyle/>
          <a:p>
            <a:r>
              <a:rPr lang="en-US" altLang="zh-CN" dirty="0"/>
              <a:t>Solution</a:t>
            </a:r>
            <a:endParaRPr lang="zh-CN" altLang="en-US" dirty="0"/>
          </a:p>
        </p:txBody>
      </p:sp>
      <p:sp>
        <p:nvSpPr>
          <p:cNvPr id="7" name="内容占位符 6">
            <a:extLst>
              <a:ext uri="{FF2B5EF4-FFF2-40B4-BE49-F238E27FC236}">
                <a16:creationId xmlns:a16="http://schemas.microsoft.com/office/drawing/2014/main" id="{836DC8F3-DAD6-47DB-A03E-116B9928F391}"/>
              </a:ext>
            </a:extLst>
          </p:cNvPr>
          <p:cNvSpPr>
            <a:spLocks noGrp="1"/>
          </p:cNvSpPr>
          <p:nvPr>
            <p:ph idx="1"/>
          </p:nvPr>
        </p:nvSpPr>
        <p:spPr/>
        <p:txBody>
          <a:bodyPr/>
          <a:lstStyle/>
          <a:p>
            <a:r>
              <a:rPr lang="zh-CN" altLang="en-US" dirty="0"/>
              <a:t>我们先考虑</a:t>
            </a:r>
            <a:r>
              <a:rPr lang="en-US" altLang="zh-CN" dirty="0"/>
              <a:t>k=1</a:t>
            </a:r>
            <a:r>
              <a:rPr lang="zh-CN" altLang="en-US" dirty="0"/>
              <a:t>的情况</a:t>
            </a:r>
            <a:endParaRPr lang="en-US" altLang="zh-CN" dirty="0"/>
          </a:p>
          <a:p>
            <a:r>
              <a:rPr lang="zh-CN" altLang="en-US" dirty="0"/>
              <a:t>对于</a:t>
            </a:r>
            <a:r>
              <a:rPr lang="en-US" altLang="zh-CN" dirty="0"/>
              <a:t>k=1</a:t>
            </a:r>
            <a:r>
              <a:rPr lang="zh-CN" altLang="en-US" dirty="0"/>
              <a:t>，其实就是求最大子段和</a:t>
            </a:r>
            <a:endParaRPr lang="en-US" altLang="zh-CN" dirty="0"/>
          </a:p>
          <a:p>
            <a:r>
              <a:rPr lang="zh-CN" altLang="en-US" dirty="0"/>
              <a:t>对于</a:t>
            </a:r>
            <a:r>
              <a:rPr lang="en-US" altLang="zh-CN" dirty="0"/>
              <a:t>k=2,3…</a:t>
            </a:r>
            <a:r>
              <a:rPr lang="zh-CN" altLang="en-US" dirty="0"/>
              <a:t>，一个比较自然的想法是每次取剩下部分的最大子段和，但这里实际上是有问题的，因为不一定</a:t>
            </a:r>
            <a:r>
              <a:rPr lang="en-US" altLang="zh-CN" dirty="0"/>
              <a:t>k</a:t>
            </a:r>
            <a:r>
              <a:rPr lang="zh-CN" altLang="en-US" dirty="0"/>
              <a:t>的情况一定是</a:t>
            </a:r>
            <a:r>
              <a:rPr lang="en-US" altLang="zh-CN" dirty="0"/>
              <a:t>k-1</a:t>
            </a:r>
            <a:r>
              <a:rPr lang="zh-CN" altLang="en-US" dirty="0"/>
              <a:t>的基础上增加</a:t>
            </a:r>
            <a:r>
              <a:rPr lang="en-US" altLang="zh-CN" dirty="0"/>
              <a:t>1</a:t>
            </a:r>
            <a:r>
              <a:rPr lang="zh-CN" altLang="en-US" dirty="0"/>
              <a:t>个区间</a:t>
            </a:r>
          </a:p>
        </p:txBody>
      </p:sp>
    </p:spTree>
    <p:extLst>
      <p:ext uri="{BB962C8B-B14F-4D97-AF65-F5344CB8AC3E}">
        <p14:creationId xmlns:p14="http://schemas.microsoft.com/office/powerpoint/2010/main" val="394003287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5E68CE-5EBC-4FB1-B544-72E095AF02F7}"/>
              </a:ext>
            </a:extLst>
          </p:cNvPr>
          <p:cNvSpPr>
            <a:spLocks noGrp="1"/>
          </p:cNvSpPr>
          <p:nvPr>
            <p:ph type="title"/>
          </p:nvPr>
        </p:nvSpPr>
        <p:spPr/>
        <p:txBody>
          <a:bodyPr/>
          <a:lstStyle/>
          <a:p>
            <a:r>
              <a:rPr lang="en-US" altLang="zh-CN" dirty="0"/>
              <a:t>Solution</a:t>
            </a:r>
            <a:endParaRPr lang="zh-CN" altLang="en-US" dirty="0"/>
          </a:p>
        </p:txBody>
      </p:sp>
      <p:sp>
        <p:nvSpPr>
          <p:cNvPr id="6" name="内容占位符 5">
            <a:extLst>
              <a:ext uri="{FF2B5EF4-FFF2-40B4-BE49-F238E27FC236}">
                <a16:creationId xmlns:a16="http://schemas.microsoft.com/office/drawing/2014/main" id="{0A5C5E86-55EA-4D54-8037-DFCDCA97E53E}"/>
              </a:ext>
            </a:extLst>
          </p:cNvPr>
          <p:cNvSpPr>
            <a:spLocks noGrp="1"/>
          </p:cNvSpPr>
          <p:nvPr>
            <p:ph idx="1"/>
          </p:nvPr>
        </p:nvSpPr>
        <p:spPr/>
        <p:txBody>
          <a:bodyPr/>
          <a:lstStyle/>
          <a:p>
            <a:r>
              <a:rPr lang="zh-CN" altLang="en-US" dirty="0"/>
              <a:t>这里有一种也被叫做“模拟费用流”的思路</a:t>
            </a:r>
            <a:endParaRPr lang="en-US" altLang="zh-CN" dirty="0"/>
          </a:p>
          <a:p>
            <a:r>
              <a:rPr lang="zh-CN" altLang="en-US" dirty="0"/>
              <a:t>每次选出一个区间后，我们将区间乘</a:t>
            </a:r>
            <a:r>
              <a:rPr lang="en-US" altLang="zh-CN" dirty="0"/>
              <a:t>-1</a:t>
            </a:r>
          </a:p>
          <a:p>
            <a:r>
              <a:rPr lang="zh-CN" altLang="en-US" dirty="0"/>
              <a:t>这样如果下次选到了已经选到过的元素，相当于抵消掉了，没有选过这个元素</a:t>
            </a:r>
          </a:p>
        </p:txBody>
      </p:sp>
      <p:pic>
        <p:nvPicPr>
          <p:cNvPr id="7" name="内容占位符 4">
            <a:extLst>
              <a:ext uri="{FF2B5EF4-FFF2-40B4-BE49-F238E27FC236}">
                <a16:creationId xmlns:a16="http://schemas.microsoft.com/office/drawing/2014/main" id="{E0D1ECE7-352A-4D4E-94D3-ACD8ABA8CED1}"/>
              </a:ext>
            </a:extLst>
          </p:cNvPr>
          <p:cNvPicPr>
            <a:picLocks noChangeAspect="1"/>
          </p:cNvPicPr>
          <p:nvPr/>
        </p:nvPicPr>
        <p:blipFill>
          <a:blip r:embed="rId2"/>
          <a:stretch>
            <a:fillRect/>
          </a:stretch>
        </p:blipFill>
        <p:spPr>
          <a:xfrm>
            <a:off x="838200" y="3936461"/>
            <a:ext cx="10515600" cy="2143024"/>
          </a:xfrm>
          <a:prstGeom prst="rect">
            <a:avLst/>
          </a:prstGeom>
        </p:spPr>
      </p:pic>
    </p:spTree>
    <p:extLst>
      <p:ext uri="{BB962C8B-B14F-4D97-AF65-F5344CB8AC3E}">
        <p14:creationId xmlns:p14="http://schemas.microsoft.com/office/powerpoint/2010/main" val="3069704078"/>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AC6397-7DFB-4D75-9C12-EDB1A6FC6DEE}"/>
              </a:ext>
            </a:extLst>
          </p:cNvPr>
          <p:cNvSpPr>
            <a:spLocks noGrp="1"/>
          </p:cNvSpPr>
          <p:nvPr>
            <p:ph type="title"/>
          </p:nvPr>
        </p:nvSpPr>
        <p:spPr/>
        <p:txBody>
          <a:bodyPr/>
          <a:lstStyle/>
          <a:p>
            <a:r>
              <a:rPr lang="en-US" altLang="zh-CN" dirty="0"/>
              <a:t>Solution</a:t>
            </a:r>
            <a:endParaRPr lang="zh-CN" altLang="en-US" dirty="0"/>
          </a:p>
        </p:txBody>
      </p:sp>
      <p:sp>
        <p:nvSpPr>
          <p:cNvPr id="3" name="内容占位符 2">
            <a:extLst>
              <a:ext uri="{FF2B5EF4-FFF2-40B4-BE49-F238E27FC236}">
                <a16:creationId xmlns:a16="http://schemas.microsoft.com/office/drawing/2014/main" id="{1EDE16F4-28F7-472D-AAD6-507C32341D22}"/>
              </a:ext>
            </a:extLst>
          </p:cNvPr>
          <p:cNvSpPr>
            <a:spLocks noGrp="1"/>
          </p:cNvSpPr>
          <p:nvPr>
            <p:ph idx="1"/>
          </p:nvPr>
        </p:nvSpPr>
        <p:spPr/>
        <p:txBody>
          <a:bodyPr/>
          <a:lstStyle/>
          <a:p>
            <a:r>
              <a:rPr lang="zh-CN" altLang="en-US" dirty="0"/>
              <a:t>可以发现，如果当前有</a:t>
            </a:r>
            <a:r>
              <a:rPr lang="en-US" altLang="zh-CN" dirty="0"/>
              <a:t>k-1</a:t>
            </a:r>
            <a:r>
              <a:rPr lang="zh-CN" altLang="en-US" dirty="0"/>
              <a:t>个被选了的子段，再选择任何一个区间都会导致有</a:t>
            </a:r>
            <a:r>
              <a:rPr lang="en-US" altLang="zh-CN" dirty="0"/>
              <a:t>k</a:t>
            </a:r>
            <a:r>
              <a:rPr lang="zh-CN" altLang="en-US" dirty="0"/>
              <a:t>个被选了的子段，并且由于每次选择的是当前的最大子段，所以这里正确性也是有保证的</a:t>
            </a:r>
            <a:endParaRPr lang="en-US" altLang="zh-CN" dirty="0"/>
          </a:p>
          <a:p>
            <a:r>
              <a:rPr lang="zh-CN" altLang="en-US" dirty="0"/>
              <a:t>问题变为区间</a:t>
            </a:r>
            <a:r>
              <a:rPr lang="en-US" altLang="zh-CN" dirty="0"/>
              <a:t>*=-1</a:t>
            </a:r>
            <a:r>
              <a:rPr lang="zh-CN" altLang="en-US" dirty="0"/>
              <a:t>，区间最大子段和</a:t>
            </a:r>
            <a:endParaRPr lang="en-US" altLang="zh-CN" dirty="0"/>
          </a:p>
          <a:p>
            <a:r>
              <a:rPr lang="zh-CN" altLang="en-US" dirty="0"/>
              <a:t>可以使用维护区间乘</a:t>
            </a:r>
            <a:r>
              <a:rPr lang="en-US" altLang="zh-CN" dirty="0"/>
              <a:t>-1</a:t>
            </a:r>
            <a:r>
              <a:rPr lang="zh-CN" altLang="en-US" dirty="0"/>
              <a:t>前与后的最大子段和来处理，即同时维护最大子段和与最小子段和，当节点</a:t>
            </a:r>
            <a:r>
              <a:rPr lang="en-US" altLang="zh-CN" dirty="0"/>
              <a:t>*=-1</a:t>
            </a:r>
            <a:r>
              <a:rPr lang="zh-CN" altLang="en-US" dirty="0"/>
              <a:t>后，则交换节点的最大子段和与最小子段和</a:t>
            </a:r>
            <a:endParaRPr lang="en-US" altLang="zh-CN" dirty="0"/>
          </a:p>
          <a:p>
            <a:endParaRPr lang="en-US" altLang="zh-CN" dirty="0"/>
          </a:p>
          <a:p>
            <a:r>
              <a:rPr lang="zh-CN" altLang="en-US" dirty="0"/>
              <a:t>总时间复杂度</a:t>
            </a:r>
            <a:r>
              <a:rPr lang="en-US" altLang="zh-CN" dirty="0"/>
              <a:t>O(</a:t>
            </a:r>
            <a:r>
              <a:rPr lang="en-US" altLang="zh-CN" dirty="0" err="1"/>
              <a:t>n+mklogn</a:t>
            </a:r>
            <a:r>
              <a:rPr lang="en-US" altLang="zh-CN"/>
              <a:t>)</a:t>
            </a:r>
            <a:endParaRPr lang="en-US" altLang="zh-CN" dirty="0"/>
          </a:p>
        </p:txBody>
      </p:sp>
    </p:spTree>
    <p:extLst>
      <p:ext uri="{BB962C8B-B14F-4D97-AF65-F5344CB8AC3E}">
        <p14:creationId xmlns:p14="http://schemas.microsoft.com/office/powerpoint/2010/main" val="243329105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en-US" altLang="zh-CN" dirty="0"/>
              <a:t>2.</a:t>
            </a:r>
            <a:r>
              <a:rPr lang="zh-CN" altLang="en-US" dirty="0"/>
              <a:t>简单的均摊复杂度问题</a:t>
            </a:r>
          </a:p>
        </p:txBody>
      </p:sp>
      <p:sp>
        <p:nvSpPr>
          <p:cNvPr id="3" name="副标题 2"/>
          <p:cNvSpPr>
            <a:spLocks noGrp="1"/>
          </p:cNvSpPr>
          <p:nvPr>
            <p:ph type="subTitle" idx="1"/>
          </p:nvPr>
        </p:nvSpPr>
        <p:spPr/>
        <p:txBody>
          <a:bodyPr/>
          <a:lstStyle/>
          <a:p>
            <a:endParaRPr lang="zh-CN" altLang="en-US" dirty="0"/>
          </a:p>
        </p:txBody>
      </p:sp>
    </p:spTree>
    <p:extLst>
      <p:ext uri="{BB962C8B-B14F-4D97-AF65-F5344CB8AC3E}">
        <p14:creationId xmlns:p14="http://schemas.microsoft.com/office/powerpoint/2010/main" val="1228495057"/>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序列染色段数均摊</a:t>
            </a:r>
          </a:p>
        </p:txBody>
      </p:sp>
      <p:sp>
        <p:nvSpPr>
          <p:cNvPr id="3" name="内容占位符 2"/>
          <p:cNvSpPr>
            <a:spLocks noGrp="1"/>
          </p:cNvSpPr>
          <p:nvPr>
            <p:ph idx="1"/>
          </p:nvPr>
        </p:nvSpPr>
        <p:spPr/>
        <p:txBody>
          <a:bodyPr/>
          <a:lstStyle/>
          <a:p>
            <a:r>
              <a:rPr lang="zh-CN" altLang="en-US" dirty="0"/>
              <a:t>特点</a:t>
            </a:r>
            <a:r>
              <a:rPr lang="zh-CN" altLang="en-US"/>
              <a:t>：修改有</a:t>
            </a:r>
            <a:r>
              <a:rPr lang="zh-CN" altLang="en-US" dirty="0"/>
              <a:t>区间染色操作</a:t>
            </a:r>
            <a:endParaRPr lang="en-US" altLang="zh-CN" dirty="0"/>
          </a:p>
          <a:p>
            <a:r>
              <a:rPr lang="zh-CN" altLang="en-US" dirty="0"/>
              <a:t>用平衡树维护区间的颜色连续段</a:t>
            </a:r>
            <a:endParaRPr lang="en-US" altLang="zh-CN" dirty="0"/>
          </a:p>
          <a:p>
            <a:r>
              <a:rPr lang="zh-CN" altLang="en-US" dirty="0"/>
              <a:t>区间染色每次最多只会增加</a:t>
            </a:r>
            <a:r>
              <a:rPr lang="en-US" altLang="zh-CN" dirty="0"/>
              <a:t>O( 1 )</a:t>
            </a:r>
            <a:r>
              <a:rPr lang="zh-CN" altLang="en-US" dirty="0"/>
              <a:t>个连续颜色段，用平衡树维护所有连续段即可</a:t>
            </a:r>
            <a:endParaRPr lang="en-US" altLang="zh-CN" dirty="0"/>
          </a:p>
          <a:p>
            <a:r>
              <a:rPr lang="zh-CN" altLang="en-US" dirty="0"/>
              <a:t>均摊的颜色段插入删除次数</a:t>
            </a:r>
            <a:r>
              <a:rPr lang="en-US" altLang="zh-CN" dirty="0"/>
              <a:t>O( n + m )</a:t>
            </a:r>
          </a:p>
          <a:p>
            <a:endParaRPr lang="en-US" altLang="zh-CN" dirty="0"/>
          </a:p>
          <a:p>
            <a:endParaRPr lang="zh-CN" altLang="en-US" dirty="0"/>
          </a:p>
        </p:txBody>
      </p:sp>
      <p:pic>
        <p:nvPicPr>
          <p:cNvPr id="4" name="图片 3"/>
          <p:cNvPicPr>
            <a:picLocks noChangeAspect="1"/>
          </p:cNvPicPr>
          <p:nvPr/>
        </p:nvPicPr>
        <p:blipFill>
          <a:blip r:embed="rId2"/>
          <a:stretch>
            <a:fillRect/>
          </a:stretch>
        </p:blipFill>
        <p:spPr>
          <a:xfrm>
            <a:off x="2144335" y="4429957"/>
            <a:ext cx="7481079" cy="639125"/>
          </a:xfrm>
          <a:prstGeom prst="rect">
            <a:avLst/>
          </a:prstGeom>
        </p:spPr>
      </p:pic>
      <p:pic>
        <p:nvPicPr>
          <p:cNvPr id="5" name="图片 4"/>
          <p:cNvPicPr>
            <a:picLocks noChangeAspect="1"/>
          </p:cNvPicPr>
          <p:nvPr/>
        </p:nvPicPr>
        <p:blipFill>
          <a:blip r:embed="rId3"/>
          <a:stretch>
            <a:fillRect/>
          </a:stretch>
        </p:blipFill>
        <p:spPr>
          <a:xfrm>
            <a:off x="2144336" y="5301208"/>
            <a:ext cx="7481079" cy="487976"/>
          </a:xfrm>
          <a:prstGeom prst="rect">
            <a:avLst/>
          </a:prstGeom>
        </p:spPr>
      </p:pic>
    </p:spTree>
    <p:extLst>
      <p:ext uri="{BB962C8B-B14F-4D97-AF65-F5344CB8AC3E}">
        <p14:creationId xmlns:p14="http://schemas.microsoft.com/office/powerpoint/2010/main" val="2032176072"/>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序列染色段数均摊</a:t>
            </a:r>
          </a:p>
        </p:txBody>
      </p:sp>
      <p:sp>
        <p:nvSpPr>
          <p:cNvPr id="3" name="内容占位符 2"/>
          <p:cNvSpPr>
            <a:spLocks noGrp="1"/>
          </p:cNvSpPr>
          <p:nvPr>
            <p:ph idx="1"/>
          </p:nvPr>
        </p:nvSpPr>
        <p:spPr/>
        <p:txBody>
          <a:bodyPr/>
          <a:lstStyle/>
          <a:p>
            <a:r>
              <a:rPr lang="zh-CN" altLang="en-US" dirty="0"/>
              <a:t>应用：</a:t>
            </a:r>
            <a:endParaRPr lang="en-US" altLang="zh-CN" dirty="0"/>
          </a:p>
          <a:p>
            <a:r>
              <a:rPr lang="zh-CN" altLang="en-US" dirty="0"/>
              <a:t>区间染色，维护区间的复杂信息</a:t>
            </a:r>
            <a:endParaRPr lang="en-US" altLang="zh-CN" dirty="0"/>
          </a:p>
          <a:p>
            <a:r>
              <a:rPr lang="zh-CN" altLang="en-US" dirty="0"/>
              <a:t>区间排序</a:t>
            </a:r>
            <a:endParaRPr lang="en-US" altLang="zh-CN" dirty="0"/>
          </a:p>
          <a:p>
            <a:r>
              <a:rPr lang="en-US" altLang="zh-CN" dirty="0"/>
              <a:t>“ODT”</a:t>
            </a:r>
            <a:r>
              <a:rPr lang="zh-CN" altLang="en-US" dirty="0"/>
              <a:t>类问题</a:t>
            </a:r>
            <a:br>
              <a:rPr lang="en-US" altLang="zh-CN" dirty="0"/>
            </a:br>
            <a:endParaRPr lang="en-US" altLang="zh-CN" dirty="0"/>
          </a:p>
          <a:p>
            <a:r>
              <a:rPr lang="zh-CN" altLang="en-US" dirty="0"/>
              <a:t>注意这里这个颜色段数均摊是有</a:t>
            </a:r>
            <a:r>
              <a:rPr lang="en-US" altLang="zh-CN" dirty="0"/>
              <a:t>2~3</a:t>
            </a:r>
            <a:r>
              <a:rPr lang="zh-CN" altLang="en-US" dirty="0"/>
              <a:t>的常数，常数很大</a:t>
            </a:r>
          </a:p>
          <a:p>
            <a:endParaRPr lang="zh-CN" altLang="en-US" dirty="0"/>
          </a:p>
        </p:txBody>
      </p:sp>
    </p:spTree>
    <p:extLst>
      <p:ext uri="{BB962C8B-B14F-4D97-AF65-F5344CB8AC3E}">
        <p14:creationId xmlns:p14="http://schemas.microsoft.com/office/powerpoint/2010/main" val="1875227279"/>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2C14AD-34FF-49D1-BEF9-57C9CB925237}"/>
              </a:ext>
            </a:extLst>
          </p:cNvPr>
          <p:cNvSpPr>
            <a:spLocks noGrp="1"/>
          </p:cNvSpPr>
          <p:nvPr>
            <p:ph type="title"/>
          </p:nvPr>
        </p:nvSpPr>
        <p:spPr/>
        <p:txBody>
          <a:bodyPr/>
          <a:lstStyle/>
          <a:p>
            <a:r>
              <a:rPr lang="zh-CN" altLang="en-US" dirty="0"/>
              <a:t>随便</a:t>
            </a:r>
            <a:r>
              <a:rPr lang="en-US" altLang="zh-CN" dirty="0"/>
              <a:t>YY</a:t>
            </a:r>
            <a:r>
              <a:rPr lang="zh-CN" altLang="en-US" dirty="0"/>
              <a:t>的题</a:t>
            </a:r>
            <a:r>
              <a:rPr lang="en-US" altLang="zh-CN" dirty="0"/>
              <a:t>1</a:t>
            </a:r>
            <a:endParaRPr lang="zh-CN" altLang="en-US" dirty="0"/>
          </a:p>
        </p:txBody>
      </p:sp>
      <p:sp>
        <p:nvSpPr>
          <p:cNvPr id="3" name="内容占位符 2">
            <a:extLst>
              <a:ext uri="{FF2B5EF4-FFF2-40B4-BE49-F238E27FC236}">
                <a16:creationId xmlns:a16="http://schemas.microsoft.com/office/drawing/2014/main" id="{06232381-DAAC-41F6-9189-B045AD091D93}"/>
              </a:ext>
            </a:extLst>
          </p:cNvPr>
          <p:cNvSpPr>
            <a:spLocks noGrp="1"/>
          </p:cNvSpPr>
          <p:nvPr>
            <p:ph idx="1"/>
          </p:nvPr>
        </p:nvSpPr>
        <p:spPr/>
        <p:txBody>
          <a:bodyPr/>
          <a:lstStyle/>
          <a:p>
            <a:r>
              <a:rPr lang="zh-CN" altLang="en-US" dirty="0"/>
              <a:t>给一个序列，每个位置是一个</a:t>
            </a:r>
            <a:r>
              <a:rPr lang="en-US" altLang="zh-CN" dirty="0"/>
              <a:t>3</a:t>
            </a:r>
            <a:r>
              <a:rPr lang="zh-CN" altLang="en-US" dirty="0"/>
              <a:t>*</a:t>
            </a:r>
            <a:r>
              <a:rPr lang="en-US" altLang="zh-CN" dirty="0"/>
              <a:t>3</a:t>
            </a:r>
            <a:r>
              <a:rPr lang="zh-CN" altLang="en-US" dirty="0"/>
              <a:t>的矩阵</a:t>
            </a:r>
            <a:endParaRPr lang="en-US" altLang="zh-CN" dirty="0"/>
          </a:p>
          <a:p>
            <a:r>
              <a:rPr lang="en-US" altLang="zh-CN" dirty="0"/>
              <a:t>1.</a:t>
            </a:r>
            <a:r>
              <a:rPr lang="zh-CN" altLang="en-US" dirty="0"/>
              <a:t>区间修改为一个给定的矩阵</a:t>
            </a:r>
            <a:endParaRPr lang="en-US" altLang="zh-CN" dirty="0"/>
          </a:p>
          <a:p>
            <a:r>
              <a:rPr lang="en-US" altLang="zh-CN" dirty="0"/>
              <a:t>2.</a:t>
            </a:r>
            <a:r>
              <a:rPr lang="zh-CN" altLang="en-US" dirty="0"/>
              <a:t>查询区间矩阵从左到右的乘积</a:t>
            </a:r>
            <a:endParaRPr lang="en-US" altLang="zh-CN" dirty="0"/>
          </a:p>
          <a:p>
            <a:r>
              <a:rPr lang="zh-CN" altLang="en-US" dirty="0"/>
              <a:t>要求</a:t>
            </a:r>
            <a:r>
              <a:rPr lang="en-US" altLang="zh-CN" dirty="0"/>
              <a:t>1log</a:t>
            </a:r>
            <a:endParaRPr lang="zh-CN" altLang="en-US" dirty="0"/>
          </a:p>
        </p:txBody>
      </p:sp>
    </p:spTree>
    <p:extLst>
      <p:ext uri="{BB962C8B-B14F-4D97-AF65-F5344CB8AC3E}">
        <p14:creationId xmlns:p14="http://schemas.microsoft.com/office/powerpoint/2010/main" val="4078099259"/>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62208C-7452-4DD2-9ACF-5828009E401B}"/>
              </a:ext>
            </a:extLst>
          </p:cNvPr>
          <p:cNvSpPr>
            <a:spLocks noGrp="1"/>
          </p:cNvSpPr>
          <p:nvPr>
            <p:ph type="title"/>
          </p:nvPr>
        </p:nvSpPr>
        <p:spPr/>
        <p:txBody>
          <a:bodyPr/>
          <a:lstStyle/>
          <a:p>
            <a:r>
              <a:rPr lang="en-US" altLang="zh-CN" dirty="0"/>
              <a:t>Solution</a:t>
            </a:r>
            <a:endParaRPr lang="zh-CN" altLang="en-US" dirty="0"/>
          </a:p>
        </p:txBody>
      </p:sp>
      <p:sp>
        <p:nvSpPr>
          <p:cNvPr id="3" name="内容占位符 2">
            <a:extLst>
              <a:ext uri="{FF2B5EF4-FFF2-40B4-BE49-F238E27FC236}">
                <a16:creationId xmlns:a16="http://schemas.microsoft.com/office/drawing/2014/main" id="{D8080D5D-FE5E-416F-9641-1C01E7C1F2A5}"/>
              </a:ext>
            </a:extLst>
          </p:cNvPr>
          <p:cNvSpPr>
            <a:spLocks noGrp="1"/>
          </p:cNvSpPr>
          <p:nvPr>
            <p:ph idx="1"/>
          </p:nvPr>
        </p:nvSpPr>
        <p:spPr/>
        <p:txBody>
          <a:bodyPr/>
          <a:lstStyle/>
          <a:p>
            <a:r>
              <a:rPr lang="zh-CN" altLang="en-US" dirty="0"/>
              <a:t>如果用线段树直接做的话，会发现复杂度是</a:t>
            </a:r>
            <a:r>
              <a:rPr lang="en-US" altLang="zh-CN" dirty="0"/>
              <a:t>2log</a:t>
            </a:r>
            <a:r>
              <a:rPr lang="zh-CN" altLang="en-US" dirty="0"/>
              <a:t>的</a:t>
            </a:r>
            <a:endParaRPr lang="en-US" altLang="zh-CN" dirty="0"/>
          </a:p>
          <a:p>
            <a:r>
              <a:rPr lang="zh-CN" altLang="en-US" dirty="0"/>
              <a:t>我们线段树每次</a:t>
            </a:r>
            <a:r>
              <a:rPr lang="en-US" altLang="zh-CN" dirty="0" err="1"/>
              <a:t>push_down</a:t>
            </a:r>
            <a:r>
              <a:rPr lang="zh-CN" altLang="en-US" dirty="0"/>
              <a:t>的时候，要根据左右两个儿子的</a:t>
            </a:r>
            <a:r>
              <a:rPr lang="en-US" altLang="zh-CN" dirty="0"/>
              <a:t>size</a:t>
            </a:r>
            <a:r>
              <a:rPr lang="zh-CN" altLang="en-US" dirty="0"/>
              <a:t>而重新计算矩阵快速幂</a:t>
            </a:r>
            <a:endParaRPr lang="en-US" altLang="zh-CN" dirty="0"/>
          </a:p>
          <a:p>
            <a:r>
              <a:rPr lang="zh-CN" altLang="en-US" dirty="0"/>
              <a:t>如何解决这个问题？</a:t>
            </a:r>
          </a:p>
        </p:txBody>
      </p:sp>
    </p:spTree>
    <p:extLst>
      <p:ext uri="{BB962C8B-B14F-4D97-AF65-F5344CB8AC3E}">
        <p14:creationId xmlns:p14="http://schemas.microsoft.com/office/powerpoint/2010/main" val="23211297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Code</a:t>
            </a:r>
            <a:endParaRPr lang="zh-CN" altLang="en-US" dirty="0"/>
          </a:p>
        </p:txBody>
      </p:sp>
      <p:sp>
        <p:nvSpPr>
          <p:cNvPr id="3" name="内容占位符 2"/>
          <p:cNvSpPr>
            <a:spLocks noGrp="1"/>
          </p:cNvSpPr>
          <p:nvPr>
            <p:ph idx="1"/>
          </p:nvPr>
        </p:nvSpPr>
        <p:spPr/>
        <p:txBody>
          <a:bodyPr/>
          <a:lstStyle/>
          <a:p>
            <a:endParaRPr lang="zh-CN" altLang="en-US" dirty="0"/>
          </a:p>
        </p:txBody>
      </p:sp>
      <p:pic>
        <p:nvPicPr>
          <p:cNvPr id="4" name="Picture 3"/>
          <p:cNvPicPr>
            <a:picLocks noChangeAspect="1" noChangeArrowheads="1"/>
          </p:cNvPicPr>
          <p:nvPr/>
        </p:nvPicPr>
        <p:blipFill>
          <a:blip r:embed="rId2" cstate="print"/>
          <a:srcRect/>
          <a:stretch>
            <a:fillRect/>
          </a:stretch>
        </p:blipFill>
        <p:spPr bwMode="auto">
          <a:xfrm>
            <a:off x="838200" y="1825625"/>
            <a:ext cx="7645232" cy="4824537"/>
          </a:xfrm>
          <a:prstGeom prst="rect">
            <a:avLst/>
          </a:prstGeom>
          <a:noFill/>
          <a:ln w="9525">
            <a:noFill/>
            <a:miter lim="800000"/>
            <a:headEnd/>
            <a:tailEnd/>
          </a:ln>
        </p:spPr>
      </p:pic>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423B3A-36FB-484B-8E6D-FA1F3EE48A99}"/>
              </a:ext>
            </a:extLst>
          </p:cNvPr>
          <p:cNvSpPr>
            <a:spLocks noGrp="1"/>
          </p:cNvSpPr>
          <p:nvPr>
            <p:ph type="title"/>
          </p:nvPr>
        </p:nvSpPr>
        <p:spPr/>
        <p:txBody>
          <a:bodyPr/>
          <a:lstStyle/>
          <a:p>
            <a:r>
              <a:rPr lang="en-US" altLang="zh-CN" dirty="0"/>
              <a:t>Solution1</a:t>
            </a:r>
            <a:endParaRPr lang="zh-CN" altLang="en-US" dirty="0"/>
          </a:p>
        </p:txBody>
      </p:sp>
      <p:sp>
        <p:nvSpPr>
          <p:cNvPr id="3" name="内容占位符 2">
            <a:extLst>
              <a:ext uri="{FF2B5EF4-FFF2-40B4-BE49-F238E27FC236}">
                <a16:creationId xmlns:a16="http://schemas.microsoft.com/office/drawing/2014/main" id="{3DE35107-2E36-4297-AE3C-D8FD40A4A3E1}"/>
              </a:ext>
            </a:extLst>
          </p:cNvPr>
          <p:cNvSpPr>
            <a:spLocks noGrp="1"/>
          </p:cNvSpPr>
          <p:nvPr>
            <p:ph idx="1"/>
          </p:nvPr>
        </p:nvSpPr>
        <p:spPr/>
        <p:txBody>
          <a:bodyPr/>
          <a:lstStyle/>
          <a:p>
            <a:r>
              <a:rPr lang="zh-CN" altLang="en-US" dirty="0"/>
              <a:t>我们可以把线段树建成一个</a:t>
            </a:r>
            <a:r>
              <a:rPr lang="en-US" altLang="zh-CN" dirty="0"/>
              <a:t>2^k</a:t>
            </a:r>
            <a:r>
              <a:rPr lang="zh-CN" altLang="en-US" dirty="0"/>
              <a:t>长度形式的</a:t>
            </a:r>
            <a:endParaRPr lang="en-US" altLang="zh-CN" dirty="0"/>
          </a:p>
          <a:p>
            <a:r>
              <a:rPr lang="zh-CN" altLang="en-US" dirty="0"/>
              <a:t>然后记录下区间修改矩阵的</a:t>
            </a:r>
            <a:r>
              <a:rPr lang="en-US" altLang="zh-CN" dirty="0"/>
              <a:t>2^0,2^1…2^k</a:t>
            </a:r>
            <a:r>
              <a:rPr lang="zh-CN" altLang="en-US" dirty="0"/>
              <a:t>次幂的值</a:t>
            </a:r>
          </a:p>
        </p:txBody>
      </p:sp>
      <p:pic>
        <p:nvPicPr>
          <p:cNvPr id="4" name="图片 3">
            <a:extLst>
              <a:ext uri="{FF2B5EF4-FFF2-40B4-BE49-F238E27FC236}">
                <a16:creationId xmlns:a16="http://schemas.microsoft.com/office/drawing/2014/main" id="{2E034376-022E-4D0F-A241-C7BC57C9CC68}"/>
              </a:ext>
            </a:extLst>
          </p:cNvPr>
          <p:cNvPicPr>
            <a:picLocks noChangeAspect="1"/>
          </p:cNvPicPr>
          <p:nvPr/>
        </p:nvPicPr>
        <p:blipFill>
          <a:blip r:embed="rId2"/>
          <a:stretch>
            <a:fillRect/>
          </a:stretch>
        </p:blipFill>
        <p:spPr>
          <a:xfrm>
            <a:off x="2135561" y="3201989"/>
            <a:ext cx="5800725" cy="2924175"/>
          </a:xfrm>
          <a:prstGeom prst="rect">
            <a:avLst/>
          </a:prstGeom>
        </p:spPr>
      </p:pic>
    </p:spTree>
    <p:extLst>
      <p:ext uri="{BB962C8B-B14F-4D97-AF65-F5344CB8AC3E}">
        <p14:creationId xmlns:p14="http://schemas.microsoft.com/office/powerpoint/2010/main" val="2898869819"/>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6C6215-E88A-4336-A07A-C6C1B79AA395}"/>
              </a:ext>
            </a:extLst>
          </p:cNvPr>
          <p:cNvSpPr>
            <a:spLocks noGrp="1"/>
          </p:cNvSpPr>
          <p:nvPr>
            <p:ph type="title"/>
          </p:nvPr>
        </p:nvSpPr>
        <p:spPr/>
        <p:txBody>
          <a:bodyPr/>
          <a:lstStyle/>
          <a:p>
            <a:r>
              <a:rPr lang="en-US" altLang="zh-CN" dirty="0"/>
              <a:t>Solution1</a:t>
            </a:r>
            <a:endParaRPr lang="zh-CN" altLang="en-US" dirty="0"/>
          </a:p>
        </p:txBody>
      </p:sp>
      <p:sp>
        <p:nvSpPr>
          <p:cNvPr id="3" name="内容占位符 2">
            <a:extLst>
              <a:ext uri="{FF2B5EF4-FFF2-40B4-BE49-F238E27FC236}">
                <a16:creationId xmlns:a16="http://schemas.microsoft.com/office/drawing/2014/main" id="{037143F6-C0D3-4040-8C14-7FDD30660AF8}"/>
              </a:ext>
            </a:extLst>
          </p:cNvPr>
          <p:cNvSpPr>
            <a:spLocks noGrp="1"/>
          </p:cNvSpPr>
          <p:nvPr>
            <p:ph idx="1"/>
          </p:nvPr>
        </p:nvSpPr>
        <p:spPr/>
        <p:txBody>
          <a:bodyPr/>
          <a:lstStyle/>
          <a:p>
            <a:r>
              <a:rPr lang="zh-CN" altLang="en-US" dirty="0"/>
              <a:t>每次</a:t>
            </a:r>
            <a:r>
              <a:rPr lang="en-US" altLang="zh-CN" dirty="0" err="1"/>
              <a:t>push_down</a:t>
            </a:r>
            <a:r>
              <a:rPr lang="zh-CN" altLang="en-US" dirty="0"/>
              <a:t>的时候，儿子的长度也是</a:t>
            </a:r>
            <a:r>
              <a:rPr lang="en-US" altLang="zh-CN" dirty="0"/>
              <a:t>2^k</a:t>
            </a:r>
            <a:r>
              <a:rPr lang="zh-CN" altLang="en-US" dirty="0"/>
              <a:t>形式的，这样可以直接利用记录的信息求解</a:t>
            </a:r>
            <a:endParaRPr lang="en-US" altLang="zh-CN" dirty="0"/>
          </a:p>
          <a:p>
            <a:endParaRPr lang="en-US" altLang="zh-CN" dirty="0"/>
          </a:p>
          <a:p>
            <a:r>
              <a:rPr lang="en-US" altLang="zh-CN" dirty="0"/>
              <a:t>O( </a:t>
            </a:r>
            <a:r>
              <a:rPr lang="en-US" altLang="zh-CN" dirty="0" err="1"/>
              <a:t>n+mlogn</a:t>
            </a:r>
            <a:r>
              <a:rPr lang="en-US" altLang="zh-CN" dirty="0"/>
              <a:t> )</a:t>
            </a:r>
            <a:endParaRPr lang="zh-CN" altLang="en-US" dirty="0"/>
          </a:p>
        </p:txBody>
      </p:sp>
    </p:spTree>
    <p:extLst>
      <p:ext uri="{BB962C8B-B14F-4D97-AF65-F5344CB8AC3E}">
        <p14:creationId xmlns:p14="http://schemas.microsoft.com/office/powerpoint/2010/main" val="61762026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D53E79-3214-4E4E-BE7B-5BCA301B85C5}"/>
              </a:ext>
            </a:extLst>
          </p:cNvPr>
          <p:cNvSpPr>
            <a:spLocks noGrp="1"/>
          </p:cNvSpPr>
          <p:nvPr>
            <p:ph type="title"/>
          </p:nvPr>
        </p:nvSpPr>
        <p:spPr/>
        <p:txBody>
          <a:bodyPr/>
          <a:lstStyle/>
          <a:p>
            <a:r>
              <a:rPr lang="en-US" altLang="zh-CN" dirty="0"/>
              <a:t>Solution2</a:t>
            </a:r>
            <a:endParaRPr lang="zh-CN" altLang="en-US" dirty="0"/>
          </a:p>
        </p:txBody>
      </p:sp>
      <p:sp>
        <p:nvSpPr>
          <p:cNvPr id="3" name="内容占位符 2">
            <a:extLst>
              <a:ext uri="{FF2B5EF4-FFF2-40B4-BE49-F238E27FC236}">
                <a16:creationId xmlns:a16="http://schemas.microsoft.com/office/drawing/2014/main" id="{88705A95-4107-41F0-9DEB-325745B5D72B}"/>
              </a:ext>
            </a:extLst>
          </p:cNvPr>
          <p:cNvSpPr>
            <a:spLocks noGrp="1"/>
          </p:cNvSpPr>
          <p:nvPr>
            <p:ph idx="1"/>
          </p:nvPr>
        </p:nvSpPr>
        <p:spPr/>
        <p:txBody>
          <a:bodyPr/>
          <a:lstStyle/>
          <a:p>
            <a:r>
              <a:rPr lang="zh-CN" altLang="en-US" dirty="0"/>
              <a:t>使用序列上的颜色段均摊</a:t>
            </a:r>
            <a:endParaRPr lang="en-US" altLang="zh-CN" dirty="0"/>
          </a:p>
          <a:p>
            <a:r>
              <a:rPr lang="zh-CN" altLang="en-US" dirty="0"/>
              <a:t>每个完整的颜色段我们计算出快速幂</a:t>
            </a:r>
            <a:endParaRPr lang="en-US" altLang="zh-CN" dirty="0"/>
          </a:p>
          <a:p>
            <a:r>
              <a:rPr lang="zh-CN" altLang="en-US" dirty="0"/>
              <a:t>每次查询区间乘积时，发现会完整包含一些颜色段，以及边界上会有</a:t>
            </a:r>
            <a:r>
              <a:rPr lang="en-US" altLang="zh-CN" dirty="0"/>
              <a:t>O(1)</a:t>
            </a:r>
            <a:r>
              <a:rPr lang="zh-CN" altLang="en-US" dirty="0"/>
              <a:t>个不完全包含的段</a:t>
            </a:r>
            <a:endParaRPr lang="en-US" altLang="zh-CN" dirty="0"/>
          </a:p>
          <a:p>
            <a:r>
              <a:rPr lang="en-US" altLang="zh-CN" dirty="0"/>
              <a:t>O(1)</a:t>
            </a:r>
            <a:r>
              <a:rPr lang="zh-CN" altLang="en-US" dirty="0"/>
              <a:t>个不完整的段直接快速幂即可</a:t>
            </a:r>
            <a:endParaRPr lang="en-US" altLang="zh-CN" dirty="0"/>
          </a:p>
          <a:p>
            <a:r>
              <a:rPr lang="en-US" altLang="zh-CN" dirty="0"/>
              <a:t>O( (</a:t>
            </a:r>
            <a:r>
              <a:rPr lang="en-US" altLang="zh-CN" dirty="0" err="1"/>
              <a:t>n+m</a:t>
            </a:r>
            <a:r>
              <a:rPr lang="en-US" altLang="zh-CN" dirty="0"/>
              <a:t>)</a:t>
            </a:r>
            <a:r>
              <a:rPr lang="en-US" altLang="zh-CN" dirty="0" err="1"/>
              <a:t>logn</a:t>
            </a:r>
            <a:r>
              <a:rPr lang="en-US" altLang="zh-CN" dirty="0"/>
              <a:t> )</a:t>
            </a:r>
            <a:endParaRPr lang="zh-CN" altLang="en-US" dirty="0"/>
          </a:p>
        </p:txBody>
      </p:sp>
    </p:spTree>
    <p:extLst>
      <p:ext uri="{BB962C8B-B14F-4D97-AF65-F5344CB8AC3E}">
        <p14:creationId xmlns:p14="http://schemas.microsoft.com/office/powerpoint/2010/main" val="3737391733"/>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AC6D52-E347-4027-9972-CAB9B85CC379}"/>
              </a:ext>
            </a:extLst>
          </p:cNvPr>
          <p:cNvSpPr>
            <a:spLocks noGrp="1"/>
          </p:cNvSpPr>
          <p:nvPr>
            <p:ph type="title"/>
          </p:nvPr>
        </p:nvSpPr>
        <p:spPr/>
        <p:txBody>
          <a:bodyPr/>
          <a:lstStyle/>
          <a:p>
            <a:r>
              <a:rPr lang="en-US" altLang="zh-CN" dirty="0"/>
              <a:t>CF444C DZY Loves Colors</a:t>
            </a:r>
            <a:endParaRPr lang="zh-CN" altLang="en-US" dirty="0"/>
          </a:p>
        </p:txBody>
      </p:sp>
      <p:pic>
        <p:nvPicPr>
          <p:cNvPr id="5" name="内容占位符 4">
            <a:extLst>
              <a:ext uri="{FF2B5EF4-FFF2-40B4-BE49-F238E27FC236}">
                <a16:creationId xmlns:a16="http://schemas.microsoft.com/office/drawing/2014/main" id="{A8CAA7D5-6C09-460F-A9BB-E754B3E54F6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199" y="1841690"/>
            <a:ext cx="8055045" cy="2134692"/>
          </a:xfrm>
        </p:spPr>
      </p:pic>
    </p:spTree>
    <p:extLst>
      <p:ext uri="{BB962C8B-B14F-4D97-AF65-F5344CB8AC3E}">
        <p14:creationId xmlns:p14="http://schemas.microsoft.com/office/powerpoint/2010/main" val="131486870"/>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CC3E05-706C-4610-9740-E3CF50E992B6}"/>
              </a:ext>
            </a:extLst>
          </p:cNvPr>
          <p:cNvSpPr>
            <a:spLocks noGrp="1"/>
          </p:cNvSpPr>
          <p:nvPr>
            <p:ph type="title"/>
          </p:nvPr>
        </p:nvSpPr>
        <p:spPr/>
        <p:txBody>
          <a:bodyPr/>
          <a:lstStyle/>
          <a:p>
            <a:r>
              <a:rPr lang="en-US" altLang="zh-CN" dirty="0"/>
              <a:t>Solution</a:t>
            </a:r>
            <a:endParaRPr lang="zh-CN" altLang="en-US" dirty="0"/>
          </a:p>
        </p:txBody>
      </p:sp>
      <p:sp>
        <p:nvSpPr>
          <p:cNvPr id="3" name="内容占位符 2">
            <a:extLst>
              <a:ext uri="{FF2B5EF4-FFF2-40B4-BE49-F238E27FC236}">
                <a16:creationId xmlns:a16="http://schemas.microsoft.com/office/drawing/2014/main" id="{0905E17F-B82D-4F00-80C4-0E1D427AE2A8}"/>
              </a:ext>
            </a:extLst>
          </p:cNvPr>
          <p:cNvSpPr>
            <a:spLocks noGrp="1"/>
          </p:cNvSpPr>
          <p:nvPr>
            <p:ph idx="1"/>
          </p:nvPr>
        </p:nvSpPr>
        <p:spPr/>
        <p:txBody>
          <a:bodyPr/>
          <a:lstStyle/>
          <a:p>
            <a:endParaRPr lang="zh-CN" altLang="en-US"/>
          </a:p>
        </p:txBody>
      </p:sp>
    </p:spTree>
    <p:extLst>
      <p:ext uri="{BB962C8B-B14F-4D97-AF65-F5344CB8AC3E}">
        <p14:creationId xmlns:p14="http://schemas.microsoft.com/office/powerpoint/2010/main" val="2489482229"/>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BAD1DC-31D4-44F1-A212-C67A3415831D}"/>
              </a:ext>
            </a:extLst>
          </p:cNvPr>
          <p:cNvSpPr>
            <a:spLocks noGrp="1"/>
          </p:cNvSpPr>
          <p:nvPr>
            <p:ph type="title"/>
          </p:nvPr>
        </p:nvSpPr>
        <p:spPr/>
        <p:txBody>
          <a:bodyPr/>
          <a:lstStyle/>
          <a:p>
            <a:r>
              <a:rPr lang="en-US" altLang="zh-CN" dirty="0"/>
              <a:t>CF453E Little Pony and Lord </a:t>
            </a:r>
            <a:r>
              <a:rPr lang="en-US" altLang="zh-CN" dirty="0" err="1"/>
              <a:t>Tirek</a:t>
            </a:r>
            <a:endParaRPr lang="zh-CN" altLang="en-US" dirty="0"/>
          </a:p>
        </p:txBody>
      </p:sp>
      <p:sp>
        <p:nvSpPr>
          <p:cNvPr id="3" name="内容占位符 2">
            <a:extLst>
              <a:ext uri="{FF2B5EF4-FFF2-40B4-BE49-F238E27FC236}">
                <a16:creationId xmlns:a16="http://schemas.microsoft.com/office/drawing/2014/main" id="{50B110D2-A5A2-40C7-88F1-887C86C1ADA2}"/>
              </a:ext>
            </a:extLst>
          </p:cNvPr>
          <p:cNvSpPr>
            <a:spLocks noGrp="1"/>
          </p:cNvSpPr>
          <p:nvPr>
            <p:ph idx="1"/>
          </p:nvPr>
        </p:nvSpPr>
        <p:spPr/>
        <p:txBody>
          <a:bodyPr/>
          <a:lstStyle/>
          <a:p>
            <a:r>
              <a:rPr lang="zh-CN" altLang="en-US" dirty="0"/>
              <a:t>给一个序列</a:t>
            </a:r>
            <a:endParaRPr lang="en-US" altLang="zh-CN" dirty="0"/>
          </a:p>
          <a:p>
            <a:r>
              <a:rPr lang="zh-CN" altLang="en-US" dirty="0"/>
              <a:t>每个位置有初值</a:t>
            </a:r>
            <a:r>
              <a:rPr lang="en-US" altLang="zh-CN" dirty="0"/>
              <a:t>ai</a:t>
            </a:r>
            <a:r>
              <a:rPr lang="zh-CN" altLang="en-US" dirty="0"/>
              <a:t>，最大值</a:t>
            </a:r>
            <a:r>
              <a:rPr lang="en-US" altLang="zh-CN" dirty="0"/>
              <a:t>mi</a:t>
            </a:r>
            <a:r>
              <a:rPr lang="zh-CN" altLang="en-US" dirty="0"/>
              <a:t>，这个值每秒会增大</a:t>
            </a:r>
            <a:r>
              <a:rPr lang="en-US" altLang="zh-CN" dirty="0" err="1"/>
              <a:t>ri</a:t>
            </a:r>
            <a:r>
              <a:rPr lang="zh-CN" altLang="en-US" dirty="0"/>
              <a:t>，直到</a:t>
            </a:r>
            <a:r>
              <a:rPr lang="en-US" altLang="zh-CN" dirty="0"/>
              <a:t>mi</a:t>
            </a:r>
          </a:p>
          <a:p>
            <a:r>
              <a:rPr lang="zh-CN" altLang="en-US" dirty="0"/>
              <a:t>有</a:t>
            </a:r>
            <a:r>
              <a:rPr lang="en-US" altLang="zh-CN" dirty="0"/>
              <a:t>m</a:t>
            </a:r>
            <a:r>
              <a:rPr lang="zh-CN" altLang="en-US" dirty="0"/>
              <a:t>个发生时间依此增大的询问，每次询问区间和并且将区间的所有数字变成</a:t>
            </a:r>
            <a:r>
              <a:rPr lang="en-US" altLang="zh-CN" dirty="0"/>
              <a:t>0</a:t>
            </a:r>
            <a:endParaRPr lang="zh-CN" altLang="en-US" dirty="0"/>
          </a:p>
        </p:txBody>
      </p:sp>
    </p:spTree>
    <p:extLst>
      <p:ext uri="{BB962C8B-B14F-4D97-AF65-F5344CB8AC3E}">
        <p14:creationId xmlns:p14="http://schemas.microsoft.com/office/powerpoint/2010/main" val="71867283"/>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9D92BF-F80D-47A5-9CA4-82B17763AC40}"/>
              </a:ext>
            </a:extLst>
          </p:cNvPr>
          <p:cNvSpPr>
            <a:spLocks noGrp="1"/>
          </p:cNvSpPr>
          <p:nvPr>
            <p:ph type="title"/>
          </p:nvPr>
        </p:nvSpPr>
        <p:spPr/>
        <p:txBody>
          <a:bodyPr/>
          <a:lstStyle/>
          <a:p>
            <a:r>
              <a:rPr lang="en-US" altLang="zh-CN" dirty="0"/>
              <a:t>Solution</a:t>
            </a:r>
            <a:endParaRPr lang="zh-CN" altLang="en-US" dirty="0"/>
          </a:p>
        </p:txBody>
      </p:sp>
      <p:sp>
        <p:nvSpPr>
          <p:cNvPr id="3" name="内容占位符 2">
            <a:extLst>
              <a:ext uri="{FF2B5EF4-FFF2-40B4-BE49-F238E27FC236}">
                <a16:creationId xmlns:a16="http://schemas.microsoft.com/office/drawing/2014/main" id="{94B1F2CF-54F4-4F7B-AC0C-B8EA2A008F23}"/>
              </a:ext>
            </a:extLst>
          </p:cNvPr>
          <p:cNvSpPr>
            <a:spLocks noGrp="1"/>
          </p:cNvSpPr>
          <p:nvPr>
            <p:ph idx="1"/>
          </p:nvPr>
        </p:nvSpPr>
        <p:spPr/>
        <p:txBody>
          <a:bodyPr/>
          <a:lstStyle/>
          <a:p>
            <a:r>
              <a:rPr lang="zh-CN" altLang="en-US" dirty="0"/>
              <a:t>这个问题每次查询是区间查询并赋值，可以考虑颜色段均摊的方法</a:t>
            </a:r>
            <a:endParaRPr lang="en-US" altLang="zh-CN" dirty="0"/>
          </a:p>
          <a:p>
            <a:r>
              <a:rPr lang="zh-CN" altLang="en-US" dirty="0"/>
              <a:t>假设一段上次修改时间是</a:t>
            </a:r>
            <a:r>
              <a:rPr lang="en-US" altLang="zh-CN" dirty="0"/>
              <a:t>x</a:t>
            </a:r>
            <a:r>
              <a:rPr lang="zh-CN" altLang="en-US" dirty="0"/>
              <a:t>，这次修改时间是</a:t>
            </a:r>
            <a:r>
              <a:rPr lang="en-US" altLang="zh-CN" dirty="0"/>
              <a:t>y</a:t>
            </a:r>
            <a:r>
              <a:rPr lang="zh-CN" altLang="en-US" dirty="0"/>
              <a:t>，这段的贡献怎么求？</a:t>
            </a:r>
          </a:p>
        </p:txBody>
      </p:sp>
    </p:spTree>
    <p:extLst>
      <p:ext uri="{BB962C8B-B14F-4D97-AF65-F5344CB8AC3E}">
        <p14:creationId xmlns:p14="http://schemas.microsoft.com/office/powerpoint/2010/main" val="3440013664"/>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250D46-C13D-490E-9822-402F20D76EE6}"/>
              </a:ext>
            </a:extLst>
          </p:cNvPr>
          <p:cNvSpPr>
            <a:spLocks noGrp="1"/>
          </p:cNvSpPr>
          <p:nvPr>
            <p:ph type="title"/>
          </p:nvPr>
        </p:nvSpPr>
        <p:spPr/>
        <p:txBody>
          <a:bodyPr/>
          <a:lstStyle/>
          <a:p>
            <a:r>
              <a:rPr lang="en-US" altLang="zh-CN" dirty="0"/>
              <a:t>Solution</a:t>
            </a:r>
            <a:endParaRPr lang="zh-CN" altLang="en-US" dirty="0"/>
          </a:p>
        </p:txBody>
      </p:sp>
      <p:sp>
        <p:nvSpPr>
          <p:cNvPr id="3" name="内容占位符 2">
            <a:extLst>
              <a:ext uri="{FF2B5EF4-FFF2-40B4-BE49-F238E27FC236}">
                <a16:creationId xmlns:a16="http://schemas.microsoft.com/office/drawing/2014/main" id="{A99721EA-1AB3-43C7-A70E-38740B9CC3E0}"/>
              </a:ext>
            </a:extLst>
          </p:cNvPr>
          <p:cNvSpPr>
            <a:spLocks noGrp="1"/>
          </p:cNvSpPr>
          <p:nvPr>
            <p:ph idx="1"/>
          </p:nvPr>
        </p:nvSpPr>
        <p:spPr/>
        <p:txBody>
          <a:bodyPr/>
          <a:lstStyle/>
          <a:p>
            <a:r>
              <a:rPr lang="zh-CN" altLang="en-US" dirty="0"/>
              <a:t>将贡献分为这段时间充能满了和没满的分别讨论</a:t>
            </a:r>
            <a:endParaRPr lang="en-US" altLang="zh-CN" dirty="0"/>
          </a:p>
          <a:p>
            <a:r>
              <a:rPr lang="zh-CN" altLang="en-US" dirty="0"/>
              <a:t>计算出一个数组</a:t>
            </a:r>
            <a:r>
              <a:rPr lang="en-US" altLang="zh-CN" dirty="0"/>
              <a:t>a[</a:t>
            </a:r>
            <a:r>
              <a:rPr lang="en-US" altLang="zh-CN" dirty="0" err="1"/>
              <a:t>i</a:t>
            </a:r>
            <a:r>
              <a:rPr lang="en-US" altLang="zh-CN" dirty="0"/>
              <a:t>]</a:t>
            </a:r>
            <a:r>
              <a:rPr lang="zh-CN" altLang="en-US" dirty="0"/>
              <a:t>表示</a:t>
            </a:r>
            <a:r>
              <a:rPr lang="en-US" altLang="zh-CN" dirty="0" err="1"/>
              <a:t>i</a:t>
            </a:r>
            <a:r>
              <a:rPr lang="zh-CN" altLang="en-US" dirty="0"/>
              <a:t>位置从</a:t>
            </a:r>
            <a:r>
              <a:rPr lang="en-US" altLang="zh-CN" dirty="0"/>
              <a:t>0</a:t>
            </a:r>
            <a:r>
              <a:rPr lang="zh-CN" altLang="en-US" dirty="0"/>
              <a:t>开始充能充</a:t>
            </a:r>
            <a:r>
              <a:rPr lang="en-US" altLang="zh-CN" dirty="0"/>
              <a:t>a[</a:t>
            </a:r>
            <a:r>
              <a:rPr lang="en-US" altLang="zh-CN" dirty="0" err="1"/>
              <a:t>i</a:t>
            </a:r>
            <a:r>
              <a:rPr lang="en-US" altLang="zh-CN" dirty="0"/>
              <a:t>]</a:t>
            </a:r>
            <a:r>
              <a:rPr lang="zh-CN" altLang="en-US" dirty="0"/>
              <a:t>秒，使得充</a:t>
            </a:r>
            <a:r>
              <a:rPr lang="en-US" altLang="zh-CN" dirty="0"/>
              <a:t>a[</a:t>
            </a:r>
            <a:r>
              <a:rPr lang="en-US" altLang="zh-CN" dirty="0" err="1"/>
              <a:t>i</a:t>
            </a:r>
            <a:r>
              <a:rPr lang="en-US" altLang="zh-CN" dirty="0"/>
              <a:t>]+1</a:t>
            </a:r>
            <a:r>
              <a:rPr lang="zh-CN" altLang="en-US" dirty="0"/>
              <a:t>秒后满</a:t>
            </a:r>
          </a:p>
        </p:txBody>
      </p:sp>
    </p:spTree>
    <p:extLst>
      <p:ext uri="{BB962C8B-B14F-4D97-AF65-F5344CB8AC3E}">
        <p14:creationId xmlns:p14="http://schemas.microsoft.com/office/powerpoint/2010/main" val="3337573752"/>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EC92E5-3471-492A-888B-C69CA901FC27}"/>
              </a:ext>
            </a:extLst>
          </p:cNvPr>
          <p:cNvSpPr>
            <a:spLocks noGrp="1"/>
          </p:cNvSpPr>
          <p:nvPr>
            <p:ph type="title"/>
          </p:nvPr>
        </p:nvSpPr>
        <p:spPr/>
        <p:txBody>
          <a:bodyPr/>
          <a:lstStyle/>
          <a:p>
            <a:r>
              <a:rPr lang="en-US" altLang="zh-CN" dirty="0"/>
              <a:t>Solution</a:t>
            </a:r>
            <a:endParaRPr lang="zh-CN" altLang="en-US" dirty="0"/>
          </a:p>
        </p:txBody>
      </p:sp>
      <p:sp>
        <p:nvSpPr>
          <p:cNvPr id="3" name="内容占位符 2">
            <a:extLst>
              <a:ext uri="{FF2B5EF4-FFF2-40B4-BE49-F238E27FC236}">
                <a16:creationId xmlns:a16="http://schemas.microsoft.com/office/drawing/2014/main" id="{DEA1EBC9-0819-4E07-A305-871000D64A70}"/>
              </a:ext>
            </a:extLst>
          </p:cNvPr>
          <p:cNvSpPr>
            <a:spLocks noGrp="1"/>
          </p:cNvSpPr>
          <p:nvPr>
            <p:ph idx="1"/>
          </p:nvPr>
        </p:nvSpPr>
        <p:spPr/>
        <p:txBody>
          <a:bodyPr/>
          <a:lstStyle/>
          <a:p>
            <a:r>
              <a:rPr lang="zh-CN" altLang="en-US" dirty="0"/>
              <a:t>区间中没充满能的位置即所有</a:t>
            </a:r>
            <a:r>
              <a:rPr lang="en-US" altLang="zh-CN" dirty="0" err="1"/>
              <a:t>i</a:t>
            </a:r>
            <a:r>
              <a:rPr lang="zh-CN" altLang="en-US" dirty="0"/>
              <a:t>，满足</a:t>
            </a:r>
            <a:r>
              <a:rPr lang="en-US" altLang="zh-CN" dirty="0"/>
              <a:t>a[</a:t>
            </a:r>
            <a:r>
              <a:rPr lang="en-US" altLang="zh-CN" dirty="0" err="1"/>
              <a:t>i</a:t>
            </a:r>
            <a:r>
              <a:rPr lang="en-US" altLang="zh-CN" dirty="0"/>
              <a:t>]&lt;y-x</a:t>
            </a:r>
            <a:r>
              <a:rPr lang="zh-CN" altLang="en-US" dirty="0"/>
              <a:t>，我们要求这些位置的</a:t>
            </a:r>
            <a:r>
              <a:rPr lang="en-US" altLang="zh-CN" dirty="0"/>
              <a:t>r[</a:t>
            </a:r>
            <a:r>
              <a:rPr lang="en-US" altLang="zh-CN" dirty="0" err="1"/>
              <a:t>i</a:t>
            </a:r>
            <a:r>
              <a:rPr lang="en-US" altLang="zh-CN" dirty="0"/>
              <a:t>]</a:t>
            </a:r>
            <a:r>
              <a:rPr lang="zh-CN" altLang="en-US" dirty="0"/>
              <a:t>的和</a:t>
            </a:r>
            <a:endParaRPr lang="en-US" altLang="zh-CN" dirty="0"/>
          </a:p>
          <a:p>
            <a:r>
              <a:rPr lang="zh-CN" altLang="en-US" dirty="0"/>
              <a:t>区间中充满能的位置即上述的补，我们要求这些位置</a:t>
            </a:r>
            <a:r>
              <a:rPr lang="en-US" altLang="zh-CN" dirty="0"/>
              <a:t>m[</a:t>
            </a:r>
            <a:r>
              <a:rPr lang="en-US" altLang="zh-CN" dirty="0" err="1"/>
              <a:t>i</a:t>
            </a:r>
            <a:r>
              <a:rPr lang="en-US" altLang="zh-CN" dirty="0"/>
              <a:t>]</a:t>
            </a:r>
            <a:r>
              <a:rPr lang="zh-CN" altLang="en-US" dirty="0"/>
              <a:t>的和</a:t>
            </a:r>
            <a:endParaRPr lang="en-US" altLang="zh-CN" dirty="0"/>
          </a:p>
          <a:p>
            <a:r>
              <a:rPr lang="zh-CN" altLang="en-US" dirty="0"/>
              <a:t>即变成区间</a:t>
            </a:r>
            <a:r>
              <a:rPr lang="en-US" altLang="zh-CN" dirty="0"/>
              <a:t>a[</a:t>
            </a:r>
            <a:r>
              <a:rPr lang="en-US" altLang="zh-CN" dirty="0" err="1"/>
              <a:t>i</a:t>
            </a:r>
            <a:r>
              <a:rPr lang="en-US" altLang="zh-CN" dirty="0"/>
              <a:t>]&lt;x’</a:t>
            </a:r>
            <a:r>
              <a:rPr lang="zh-CN" altLang="en-US" dirty="0"/>
              <a:t>的</a:t>
            </a:r>
            <a:r>
              <a:rPr lang="en-US" altLang="zh-CN" dirty="0"/>
              <a:t>b[</a:t>
            </a:r>
            <a:r>
              <a:rPr lang="en-US" altLang="zh-CN" dirty="0" err="1"/>
              <a:t>i</a:t>
            </a:r>
            <a:r>
              <a:rPr lang="en-US" altLang="zh-CN" dirty="0"/>
              <a:t>]</a:t>
            </a:r>
            <a:r>
              <a:rPr lang="zh-CN" altLang="en-US" dirty="0"/>
              <a:t>的和，二维数点即可</a:t>
            </a:r>
            <a:endParaRPr lang="en-US" altLang="zh-CN" dirty="0"/>
          </a:p>
          <a:p>
            <a:r>
              <a:rPr lang="zh-CN" altLang="en-US" dirty="0"/>
              <a:t>有初值，颜色段均摊导致查询次数</a:t>
            </a:r>
            <a:r>
              <a:rPr lang="en-US" altLang="zh-CN" dirty="0"/>
              <a:t>O(</a:t>
            </a:r>
            <a:r>
              <a:rPr lang="en-US" altLang="zh-CN" dirty="0" err="1"/>
              <a:t>n+m</a:t>
            </a:r>
            <a:r>
              <a:rPr lang="en-US" altLang="zh-CN" dirty="0"/>
              <a:t>)</a:t>
            </a:r>
            <a:r>
              <a:rPr lang="zh-CN" altLang="en-US" dirty="0"/>
              <a:t>次</a:t>
            </a:r>
            <a:endParaRPr lang="en-US" altLang="zh-CN" dirty="0"/>
          </a:p>
          <a:p>
            <a:r>
              <a:rPr lang="zh-CN" altLang="en-US"/>
              <a:t>总时间复杂度</a:t>
            </a:r>
            <a:r>
              <a:rPr lang="en-US" altLang="zh-CN"/>
              <a:t>O</a:t>
            </a:r>
            <a:r>
              <a:rPr lang="en-US" altLang="zh-CN" dirty="0"/>
              <a:t>((</a:t>
            </a:r>
            <a:r>
              <a:rPr lang="en-US" altLang="zh-CN" dirty="0" err="1"/>
              <a:t>n+m</a:t>
            </a:r>
            <a:r>
              <a:rPr lang="en-US" altLang="zh-CN" dirty="0"/>
              <a:t>)</a:t>
            </a:r>
            <a:r>
              <a:rPr lang="en-US" altLang="zh-CN" dirty="0" err="1"/>
              <a:t>logn</a:t>
            </a:r>
            <a:r>
              <a:rPr lang="en-US" altLang="zh-CN" dirty="0"/>
              <a:t>)</a:t>
            </a:r>
          </a:p>
        </p:txBody>
      </p:sp>
    </p:spTree>
    <p:extLst>
      <p:ext uri="{BB962C8B-B14F-4D97-AF65-F5344CB8AC3E}">
        <p14:creationId xmlns:p14="http://schemas.microsoft.com/office/powerpoint/2010/main" val="4011462766"/>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“重量”平衡树</a:t>
            </a:r>
          </a:p>
        </p:txBody>
      </p:sp>
      <p:sp>
        <p:nvSpPr>
          <p:cNvPr id="3" name="内容占位符 2"/>
          <p:cNvSpPr>
            <a:spLocks noGrp="1"/>
          </p:cNvSpPr>
          <p:nvPr>
            <p:ph idx="1"/>
          </p:nvPr>
        </p:nvSpPr>
        <p:spPr/>
        <p:txBody>
          <a:bodyPr>
            <a:normAutofit/>
          </a:bodyPr>
          <a:lstStyle/>
          <a:p>
            <a:r>
              <a:rPr lang="zh-CN" altLang="en-US" dirty="0"/>
              <a:t>平衡树旋转</a:t>
            </a:r>
            <a:r>
              <a:rPr lang="en-US" altLang="zh-CN" dirty="0"/>
              <a:t>/</a:t>
            </a:r>
            <a:r>
              <a:rPr lang="zh-CN" altLang="en-US" dirty="0"/>
              <a:t>重构的节点的</a:t>
            </a:r>
            <a:r>
              <a:rPr lang="en-US" altLang="zh-CN" dirty="0"/>
              <a:t>size</a:t>
            </a:r>
            <a:r>
              <a:rPr lang="zh-CN" altLang="en-US" dirty="0"/>
              <a:t>的和是</a:t>
            </a:r>
            <a:r>
              <a:rPr lang="en-US" altLang="zh-CN" dirty="0"/>
              <a:t>O( </a:t>
            </a:r>
            <a:r>
              <a:rPr lang="en-US" altLang="zh-CN" dirty="0" err="1"/>
              <a:t>nlogn</a:t>
            </a:r>
            <a:r>
              <a:rPr lang="en-US" altLang="zh-CN" dirty="0"/>
              <a:t> )</a:t>
            </a:r>
          </a:p>
          <a:p>
            <a:r>
              <a:rPr lang="zh-CN" altLang="en-US" dirty="0"/>
              <a:t>这样可以在旋转的时候暴力重构一些信息</a:t>
            </a:r>
            <a:endParaRPr lang="en-US" altLang="zh-CN" dirty="0"/>
          </a:p>
          <a:p>
            <a:r>
              <a:rPr lang="zh-CN" altLang="en-US" dirty="0"/>
              <a:t>一般用来解决动态标号问题：</a:t>
            </a:r>
            <a:endParaRPr lang="en-US" altLang="zh-CN" dirty="0"/>
          </a:p>
          <a:p>
            <a:r>
              <a:rPr lang="zh-CN" altLang="en-US" dirty="0"/>
              <a:t>序列</a:t>
            </a:r>
            <a:endParaRPr lang="en-US" altLang="zh-CN" dirty="0"/>
          </a:p>
          <a:p>
            <a:r>
              <a:rPr lang="en-US" altLang="zh-CN" dirty="0"/>
              <a:t>1.</a:t>
            </a:r>
            <a:r>
              <a:rPr lang="zh-CN" altLang="en-US" dirty="0"/>
              <a:t>在</a:t>
            </a:r>
            <a:r>
              <a:rPr lang="en-US" altLang="zh-CN" dirty="0"/>
              <a:t>x</a:t>
            </a:r>
            <a:r>
              <a:rPr lang="zh-CN" altLang="en-US" dirty="0"/>
              <a:t>后面插入</a:t>
            </a:r>
            <a:r>
              <a:rPr lang="en-US" altLang="zh-CN" dirty="0"/>
              <a:t>y</a:t>
            </a:r>
          </a:p>
          <a:p>
            <a:r>
              <a:rPr lang="en-US" altLang="zh-CN" dirty="0"/>
              <a:t>2.</a:t>
            </a:r>
            <a:r>
              <a:rPr lang="zh-CN" altLang="en-US" dirty="0"/>
              <a:t>查询</a:t>
            </a:r>
            <a:r>
              <a:rPr lang="en-US" altLang="zh-CN" dirty="0"/>
              <a:t>x</a:t>
            </a:r>
            <a:r>
              <a:rPr lang="zh-CN" altLang="en-US" dirty="0"/>
              <a:t>和</a:t>
            </a:r>
            <a:r>
              <a:rPr lang="en-US" altLang="zh-CN" dirty="0"/>
              <a:t>y</a:t>
            </a:r>
            <a:r>
              <a:rPr lang="zh-CN" altLang="en-US" dirty="0"/>
              <a:t>在序列上的先后问题，这个要求</a:t>
            </a:r>
            <a:r>
              <a:rPr lang="en-US" altLang="zh-CN" dirty="0"/>
              <a:t>O(1)</a:t>
            </a:r>
          </a:p>
          <a:p>
            <a:r>
              <a:rPr lang="zh-CN" altLang="en-US" dirty="0"/>
              <a:t>可以线性解决，但是由于其他部分一般带</a:t>
            </a:r>
            <a:r>
              <a:rPr lang="en-US" altLang="zh-CN" dirty="0"/>
              <a:t>log</a:t>
            </a:r>
            <a:r>
              <a:rPr lang="zh-CN" altLang="en-US" dirty="0"/>
              <a:t>所以</a:t>
            </a:r>
            <a:r>
              <a:rPr lang="en-US" altLang="zh-CN" dirty="0"/>
              <a:t>OI</a:t>
            </a:r>
            <a:r>
              <a:rPr lang="zh-CN" altLang="en-US" dirty="0"/>
              <a:t>中一般采用</a:t>
            </a:r>
            <a:r>
              <a:rPr lang="en-US" altLang="zh-CN" dirty="0"/>
              <a:t>O( </a:t>
            </a:r>
            <a:r>
              <a:rPr lang="en-US" altLang="zh-CN" dirty="0" err="1"/>
              <a:t>nlogn</a:t>
            </a:r>
            <a:r>
              <a:rPr lang="en-US" altLang="zh-CN" dirty="0"/>
              <a:t> )</a:t>
            </a:r>
            <a:r>
              <a:rPr lang="zh-CN" altLang="en-US" dirty="0"/>
              <a:t>的解决方法</a:t>
            </a:r>
            <a:endParaRPr lang="en-US" altLang="zh-CN" dirty="0"/>
          </a:p>
        </p:txBody>
      </p:sp>
    </p:spTree>
    <p:extLst>
      <p:ext uri="{BB962C8B-B14F-4D97-AF65-F5344CB8AC3E}">
        <p14:creationId xmlns:p14="http://schemas.microsoft.com/office/powerpoint/2010/main" val="32572144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Treap</a:t>
            </a:r>
            <a:r>
              <a:rPr lang="zh-CN" altLang="en-US" dirty="0"/>
              <a:t>的删除</a:t>
            </a:r>
          </a:p>
        </p:txBody>
      </p:sp>
      <p:sp>
        <p:nvSpPr>
          <p:cNvPr id="3" name="内容占位符 2"/>
          <p:cNvSpPr>
            <a:spLocks noGrp="1"/>
          </p:cNvSpPr>
          <p:nvPr>
            <p:ph idx="1"/>
          </p:nvPr>
        </p:nvSpPr>
        <p:spPr/>
        <p:txBody>
          <a:bodyPr>
            <a:normAutofit/>
          </a:bodyPr>
          <a:lstStyle/>
          <a:p>
            <a:r>
              <a:rPr lang="zh-CN" altLang="en-US" dirty="0"/>
              <a:t>和普通的</a:t>
            </a:r>
            <a:r>
              <a:rPr lang="en-US" altLang="zh-CN" dirty="0"/>
              <a:t>BST</a:t>
            </a:r>
            <a:r>
              <a:rPr lang="zh-CN" altLang="en-US" dirty="0"/>
              <a:t>删除一样：</a:t>
            </a:r>
            <a:endParaRPr lang="en-US" altLang="zh-CN" dirty="0"/>
          </a:p>
          <a:p>
            <a:r>
              <a:rPr lang="zh-CN" altLang="en-US" dirty="0"/>
              <a:t>如果删除值小于当前节点值，则递归至左儿子；大于则递归至右儿子</a:t>
            </a:r>
            <a:endParaRPr lang="en-US" altLang="zh-CN" dirty="0"/>
          </a:p>
          <a:p>
            <a:r>
              <a:rPr lang="zh-CN" altLang="en-US" dirty="0"/>
              <a:t>若当前节点数值的出现次数大于 </a:t>
            </a:r>
            <a:r>
              <a:rPr lang="en-US" altLang="zh-CN" dirty="0"/>
              <a:t>1 </a:t>
            </a:r>
            <a:r>
              <a:rPr lang="zh-CN" altLang="en-US" dirty="0"/>
              <a:t>，则减一（通常将同一个权值缩掉）</a:t>
            </a:r>
          </a:p>
        </p:txBody>
      </p:sp>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“重量”平衡树</a:t>
            </a:r>
          </a:p>
        </p:txBody>
      </p:sp>
      <p:sp>
        <p:nvSpPr>
          <p:cNvPr id="3" name="内容占位符 2"/>
          <p:cNvSpPr>
            <a:spLocks noGrp="1"/>
          </p:cNvSpPr>
          <p:nvPr>
            <p:ph idx="1"/>
          </p:nvPr>
        </p:nvSpPr>
        <p:spPr/>
        <p:txBody>
          <a:bodyPr/>
          <a:lstStyle/>
          <a:p>
            <a:r>
              <a:rPr lang="zh-CN" altLang="en-US" dirty="0"/>
              <a:t>应用：</a:t>
            </a:r>
            <a:endParaRPr lang="en-US" altLang="zh-CN" dirty="0"/>
          </a:p>
          <a:p>
            <a:endParaRPr lang="en-US" altLang="zh-CN" dirty="0"/>
          </a:p>
          <a:p>
            <a:r>
              <a:rPr lang="zh-CN" altLang="en-US" dirty="0"/>
              <a:t>套用动态标号法可以得到平衡树维护后缀数组的算法，被称为“后缀平衡树”</a:t>
            </a:r>
            <a:endParaRPr lang="en-US" altLang="zh-CN" dirty="0"/>
          </a:p>
          <a:p>
            <a:r>
              <a:rPr lang="zh-CN" altLang="en-US" dirty="0"/>
              <a:t>可以实现树套树的外层树插入</a:t>
            </a:r>
          </a:p>
        </p:txBody>
      </p:sp>
    </p:spTree>
    <p:extLst>
      <p:ext uri="{BB962C8B-B14F-4D97-AF65-F5344CB8AC3E}">
        <p14:creationId xmlns:p14="http://schemas.microsoft.com/office/powerpoint/2010/main" val="3845572381"/>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Luogu5610 [Ynoi2013]</a:t>
            </a:r>
            <a:r>
              <a:rPr lang="zh-CN" altLang="en-US" dirty="0"/>
              <a:t>大学</a:t>
            </a:r>
          </a:p>
        </p:txBody>
      </p:sp>
      <p:sp>
        <p:nvSpPr>
          <p:cNvPr id="3" name="内容占位符 2"/>
          <p:cNvSpPr>
            <a:spLocks noGrp="1"/>
          </p:cNvSpPr>
          <p:nvPr>
            <p:ph idx="1"/>
          </p:nvPr>
        </p:nvSpPr>
        <p:spPr/>
        <p:txBody>
          <a:bodyPr/>
          <a:lstStyle/>
          <a:p>
            <a:r>
              <a:rPr lang="zh-CN" altLang="en-US" dirty="0"/>
              <a:t>序列</a:t>
            </a:r>
            <a:endParaRPr lang="en-US" altLang="zh-CN" dirty="0"/>
          </a:p>
          <a:p>
            <a:r>
              <a:rPr lang="en-US" altLang="zh-CN" dirty="0"/>
              <a:t>1.</a:t>
            </a:r>
            <a:r>
              <a:rPr lang="zh-CN" altLang="en-US" dirty="0"/>
              <a:t>区间</a:t>
            </a:r>
            <a:r>
              <a:rPr lang="en-US" altLang="zh-CN" dirty="0"/>
              <a:t>x</a:t>
            </a:r>
            <a:r>
              <a:rPr lang="zh-CN" altLang="en-US" dirty="0"/>
              <a:t>倍数</a:t>
            </a:r>
            <a:r>
              <a:rPr lang="en-US" altLang="zh-CN" dirty="0"/>
              <a:t>/x</a:t>
            </a:r>
          </a:p>
          <a:p>
            <a:r>
              <a:rPr lang="en-US" altLang="zh-CN" dirty="0"/>
              <a:t>2.</a:t>
            </a:r>
            <a:r>
              <a:rPr lang="zh-CN" altLang="en-US" dirty="0"/>
              <a:t>区间和</a:t>
            </a:r>
            <a:endParaRPr lang="en-US" altLang="zh-CN" dirty="0"/>
          </a:p>
          <a:p>
            <a:r>
              <a:rPr lang="zh-CN" altLang="en-US" dirty="0"/>
              <a:t>强制在线</a:t>
            </a:r>
            <a:endParaRPr lang="en-US" altLang="zh-CN" dirty="0"/>
          </a:p>
          <a:p>
            <a:endParaRPr lang="en-US" altLang="zh-CN" dirty="0"/>
          </a:p>
          <a:p>
            <a:r>
              <a:rPr lang="zh-CN" altLang="en-US" dirty="0"/>
              <a:t>序列长度</a:t>
            </a:r>
            <a:r>
              <a:rPr lang="en-US" altLang="zh-CN" dirty="0"/>
              <a:t>&lt;=1e5</a:t>
            </a:r>
            <a:r>
              <a:rPr lang="zh-CN" altLang="en-US" dirty="0"/>
              <a:t>，值域</a:t>
            </a:r>
            <a:r>
              <a:rPr lang="en-US" altLang="zh-CN" dirty="0"/>
              <a:t>&lt;=5e5</a:t>
            </a:r>
            <a:endParaRPr lang="zh-CN" altLang="en-US" dirty="0"/>
          </a:p>
        </p:txBody>
      </p:sp>
    </p:spTree>
    <p:extLst>
      <p:ext uri="{BB962C8B-B14F-4D97-AF65-F5344CB8AC3E}">
        <p14:creationId xmlns:p14="http://schemas.microsoft.com/office/powerpoint/2010/main" val="178689769"/>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Solution</a:t>
            </a:r>
            <a:endParaRPr lang="zh-CN" altLang="en-US" dirty="0"/>
          </a:p>
        </p:txBody>
      </p:sp>
      <p:sp>
        <p:nvSpPr>
          <p:cNvPr id="3" name="内容占位符 2"/>
          <p:cNvSpPr>
            <a:spLocks noGrp="1"/>
          </p:cNvSpPr>
          <p:nvPr>
            <p:ph idx="1"/>
          </p:nvPr>
        </p:nvSpPr>
        <p:spPr/>
        <p:txBody>
          <a:bodyPr/>
          <a:lstStyle/>
          <a:p>
            <a:r>
              <a:rPr lang="zh-CN" altLang="en-US" dirty="0"/>
              <a:t>考虑到一个数最多被除</a:t>
            </a:r>
            <a:r>
              <a:rPr lang="en-US" altLang="zh-CN" dirty="0"/>
              <a:t>log</a:t>
            </a:r>
            <a:r>
              <a:rPr lang="zh-CN" altLang="en-US" dirty="0"/>
              <a:t>次，如果除数非</a:t>
            </a:r>
            <a:r>
              <a:rPr lang="en-US" altLang="zh-CN" dirty="0"/>
              <a:t>1</a:t>
            </a:r>
          </a:p>
          <a:p>
            <a:r>
              <a:rPr lang="zh-CN" altLang="en-US" dirty="0"/>
              <a:t>所以问题变成了如何快速找出</a:t>
            </a:r>
            <a:r>
              <a:rPr lang="en-US" altLang="zh-CN" dirty="0"/>
              <a:t>x</a:t>
            </a:r>
            <a:r>
              <a:rPr lang="zh-CN" altLang="en-US" dirty="0"/>
              <a:t>的倍数</a:t>
            </a:r>
          </a:p>
        </p:txBody>
      </p:sp>
    </p:spTree>
    <p:extLst>
      <p:ext uri="{BB962C8B-B14F-4D97-AF65-F5344CB8AC3E}">
        <p14:creationId xmlns:p14="http://schemas.microsoft.com/office/powerpoint/2010/main" val="3737223564"/>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Solution</a:t>
            </a:r>
            <a:endParaRPr lang="zh-CN" altLang="en-US" dirty="0"/>
          </a:p>
        </p:txBody>
      </p:sp>
      <p:sp>
        <p:nvSpPr>
          <p:cNvPr id="3" name="内容占位符 2"/>
          <p:cNvSpPr>
            <a:spLocks noGrp="1"/>
          </p:cNvSpPr>
          <p:nvPr>
            <p:ph idx="1"/>
          </p:nvPr>
        </p:nvSpPr>
        <p:spPr/>
        <p:txBody>
          <a:bodyPr>
            <a:normAutofit/>
          </a:bodyPr>
          <a:lstStyle/>
          <a:p>
            <a:r>
              <a:rPr lang="zh-CN" altLang="en-US" dirty="0"/>
              <a:t>我只会一个很无聊很幼稚很简单很暴力的做法</a:t>
            </a:r>
            <a:endParaRPr lang="en-US" altLang="zh-CN" dirty="0"/>
          </a:p>
          <a:p>
            <a:r>
              <a:rPr lang="zh-CN" altLang="en-US" dirty="0"/>
              <a:t>就是把每个下标插入到其因数的所有平衡树里</a:t>
            </a:r>
            <a:endParaRPr lang="en-US" altLang="zh-CN" dirty="0"/>
          </a:p>
          <a:p>
            <a:r>
              <a:rPr lang="zh-CN" altLang="en-US" dirty="0"/>
              <a:t>然后每次</a:t>
            </a:r>
            <a:r>
              <a:rPr lang="en-US" altLang="zh-CN" dirty="0"/>
              <a:t>x</a:t>
            </a:r>
            <a:r>
              <a:rPr lang="zh-CN" altLang="en-US" dirty="0"/>
              <a:t>的倍数</a:t>
            </a:r>
            <a:r>
              <a:rPr lang="en-US" altLang="zh-CN" dirty="0"/>
              <a:t>/x</a:t>
            </a:r>
            <a:r>
              <a:rPr lang="zh-CN" altLang="en-US" dirty="0"/>
              <a:t>，就在</a:t>
            </a:r>
            <a:r>
              <a:rPr lang="en-US" altLang="zh-CN" dirty="0"/>
              <a:t>x</a:t>
            </a:r>
            <a:r>
              <a:rPr lang="zh-CN" altLang="en-US" dirty="0"/>
              <a:t>对应的平衡树里面暴力查询一段区间的每个数是否是</a:t>
            </a:r>
            <a:r>
              <a:rPr lang="en-US" altLang="zh-CN" dirty="0"/>
              <a:t>x</a:t>
            </a:r>
            <a:r>
              <a:rPr lang="zh-CN" altLang="en-US" dirty="0"/>
              <a:t>倍数</a:t>
            </a:r>
            <a:endParaRPr lang="en-US" altLang="zh-CN" dirty="0"/>
          </a:p>
          <a:p>
            <a:r>
              <a:rPr lang="zh-CN" altLang="en-US" dirty="0"/>
              <a:t>由于平衡树的复杂度是</a:t>
            </a:r>
            <a:r>
              <a:rPr lang="en-US" altLang="zh-CN" dirty="0"/>
              <a:t>O( </a:t>
            </a:r>
            <a:r>
              <a:rPr lang="en-US" altLang="zh-CN" dirty="0" err="1"/>
              <a:t>logn</a:t>
            </a:r>
            <a:r>
              <a:rPr lang="en-US" altLang="zh-CN" dirty="0"/>
              <a:t> + s )</a:t>
            </a:r>
            <a:r>
              <a:rPr lang="zh-CN" altLang="en-US" dirty="0"/>
              <a:t>（</a:t>
            </a:r>
            <a:r>
              <a:rPr lang="en-US" altLang="zh-CN" dirty="0"/>
              <a:t>s</a:t>
            </a:r>
            <a:r>
              <a:rPr lang="zh-CN" altLang="en-US" dirty="0"/>
              <a:t>是这个区间的点数）</a:t>
            </a:r>
            <a:endParaRPr lang="en-US" altLang="zh-CN" dirty="0"/>
          </a:p>
          <a:p>
            <a:r>
              <a:rPr lang="en-US" altLang="zh-CN" dirty="0"/>
              <a:t>d(v)</a:t>
            </a:r>
            <a:r>
              <a:rPr lang="zh-CN" altLang="en-US" dirty="0"/>
              <a:t>表示</a:t>
            </a:r>
            <a:r>
              <a:rPr lang="en-US" altLang="zh-CN" dirty="0"/>
              <a:t>&lt;=v</a:t>
            </a:r>
            <a:r>
              <a:rPr lang="zh-CN" altLang="en-US" dirty="0"/>
              <a:t>的所有数里面最大的约数个数</a:t>
            </a:r>
            <a:endParaRPr lang="en-US" altLang="zh-CN" dirty="0"/>
          </a:p>
          <a:p>
            <a:r>
              <a:rPr lang="zh-CN" altLang="en-US" dirty="0"/>
              <a:t>所以总复杂度是</a:t>
            </a:r>
            <a:r>
              <a:rPr lang="en-US" altLang="zh-CN" dirty="0"/>
              <a:t>O( </a:t>
            </a:r>
            <a:r>
              <a:rPr lang="en-US" altLang="zh-CN" dirty="0" err="1"/>
              <a:t>nd</a:t>
            </a:r>
            <a:r>
              <a:rPr lang="en-US" altLang="zh-CN" dirty="0"/>
              <a:t>(v) + </a:t>
            </a:r>
            <a:r>
              <a:rPr lang="en-US" altLang="zh-CN" dirty="0" err="1"/>
              <a:t>nlognlogv</a:t>
            </a:r>
            <a:r>
              <a:rPr lang="en-US" altLang="zh-CN" dirty="0"/>
              <a:t> + </a:t>
            </a:r>
            <a:r>
              <a:rPr lang="en-US" altLang="zh-CN" dirty="0" err="1"/>
              <a:t>mlogn</a:t>
            </a:r>
            <a:r>
              <a:rPr lang="en-US" altLang="zh-CN" dirty="0"/>
              <a:t> )</a:t>
            </a:r>
            <a:endParaRPr lang="zh-CN" altLang="en-US" dirty="0"/>
          </a:p>
        </p:txBody>
      </p:sp>
    </p:spTree>
    <p:extLst>
      <p:ext uri="{BB962C8B-B14F-4D97-AF65-F5344CB8AC3E}">
        <p14:creationId xmlns:p14="http://schemas.microsoft.com/office/powerpoint/2010/main" val="885838347"/>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94C783-29AB-4D49-9308-EF7FE3806FF8}"/>
              </a:ext>
            </a:extLst>
          </p:cNvPr>
          <p:cNvSpPr>
            <a:spLocks noGrp="1"/>
          </p:cNvSpPr>
          <p:nvPr>
            <p:ph type="title"/>
          </p:nvPr>
        </p:nvSpPr>
        <p:spPr/>
        <p:txBody>
          <a:bodyPr/>
          <a:lstStyle/>
          <a:p>
            <a:r>
              <a:rPr lang="zh-CN" altLang="en-US" dirty="0"/>
              <a:t>题</a:t>
            </a:r>
          </a:p>
        </p:txBody>
      </p:sp>
      <p:sp>
        <p:nvSpPr>
          <p:cNvPr id="3" name="内容占位符 2">
            <a:extLst>
              <a:ext uri="{FF2B5EF4-FFF2-40B4-BE49-F238E27FC236}">
                <a16:creationId xmlns:a16="http://schemas.microsoft.com/office/drawing/2014/main" id="{62BF5A98-0C98-4475-A527-14C42A3365AC}"/>
              </a:ext>
            </a:extLst>
          </p:cNvPr>
          <p:cNvSpPr>
            <a:spLocks noGrp="1"/>
          </p:cNvSpPr>
          <p:nvPr>
            <p:ph idx="1"/>
          </p:nvPr>
        </p:nvSpPr>
        <p:spPr/>
        <p:txBody>
          <a:bodyPr/>
          <a:lstStyle/>
          <a:p>
            <a:r>
              <a:rPr lang="en-US" altLang="zh-CN" dirty="0"/>
              <a:t>1.</a:t>
            </a:r>
            <a:r>
              <a:rPr lang="zh-CN" altLang="en-US" dirty="0"/>
              <a:t>输入</a:t>
            </a:r>
            <a:r>
              <a:rPr lang="en-US" altLang="zh-CN" dirty="0" err="1"/>
              <a:t>l,r,x</a:t>
            </a:r>
            <a:r>
              <a:rPr lang="zh-CN" altLang="en-US" dirty="0"/>
              <a:t>，区间所有数除以</a:t>
            </a:r>
            <a:r>
              <a:rPr lang="en-US" altLang="zh-CN" dirty="0"/>
              <a:t>x</a:t>
            </a:r>
            <a:r>
              <a:rPr lang="zh-CN" altLang="en-US" dirty="0"/>
              <a:t>后下取整</a:t>
            </a:r>
            <a:endParaRPr lang="en-US" altLang="zh-CN" dirty="0"/>
          </a:p>
          <a:p>
            <a:r>
              <a:rPr lang="en-US" altLang="zh-CN" dirty="0"/>
              <a:t>2.</a:t>
            </a:r>
            <a:r>
              <a:rPr lang="zh-CN" altLang="en-US" dirty="0"/>
              <a:t>求区间和</a:t>
            </a:r>
            <a:endParaRPr lang="en-US" altLang="zh-CN" dirty="0"/>
          </a:p>
          <a:p>
            <a:r>
              <a:rPr lang="zh-CN" altLang="en-US" dirty="0"/>
              <a:t>值域</a:t>
            </a:r>
            <a:r>
              <a:rPr lang="en-US" altLang="zh-CN" dirty="0"/>
              <a:t>[0,10^9]</a:t>
            </a:r>
            <a:endParaRPr lang="zh-CN" altLang="en-US" dirty="0"/>
          </a:p>
        </p:txBody>
      </p:sp>
    </p:spTree>
    <p:extLst>
      <p:ext uri="{BB962C8B-B14F-4D97-AF65-F5344CB8AC3E}">
        <p14:creationId xmlns:p14="http://schemas.microsoft.com/office/powerpoint/2010/main" val="2816453466"/>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4DC506-7A8D-469A-8186-A09C38CD6B16}"/>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AA3B0BC9-A558-4852-B653-29555027A685}"/>
              </a:ext>
            </a:extLst>
          </p:cNvPr>
          <p:cNvSpPr>
            <a:spLocks noGrp="1"/>
          </p:cNvSpPr>
          <p:nvPr>
            <p:ph idx="1"/>
          </p:nvPr>
        </p:nvSpPr>
        <p:spPr/>
        <p:txBody>
          <a:bodyPr/>
          <a:lstStyle/>
          <a:p>
            <a:endParaRPr lang="zh-CN" altLang="en-US"/>
          </a:p>
        </p:txBody>
      </p:sp>
    </p:spTree>
    <p:extLst>
      <p:ext uri="{BB962C8B-B14F-4D97-AF65-F5344CB8AC3E}">
        <p14:creationId xmlns:p14="http://schemas.microsoft.com/office/powerpoint/2010/main" val="3266613575"/>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latinLnBrk="1"/>
            <a:r>
              <a:rPr lang="en-US" altLang="zh-CN" dirty="0"/>
              <a:t>CF438D</a:t>
            </a:r>
          </a:p>
        </p:txBody>
      </p:sp>
      <p:sp>
        <p:nvSpPr>
          <p:cNvPr id="3" name="内容占位符 2"/>
          <p:cNvSpPr>
            <a:spLocks noGrp="1"/>
          </p:cNvSpPr>
          <p:nvPr>
            <p:ph idx="1"/>
          </p:nvPr>
        </p:nvSpPr>
        <p:spPr/>
        <p:txBody>
          <a:bodyPr/>
          <a:lstStyle/>
          <a:p>
            <a:r>
              <a:rPr lang="zh-CN" altLang="en-US" dirty="0"/>
              <a:t>维护一个长为</a:t>
            </a:r>
            <a:r>
              <a:rPr lang="en-US" altLang="zh-CN" dirty="0"/>
              <a:t>n</a:t>
            </a:r>
            <a:r>
              <a:rPr lang="zh-CN" altLang="en-US" dirty="0"/>
              <a:t>的序列，有</a:t>
            </a:r>
            <a:r>
              <a:rPr lang="en-US" altLang="zh-CN" dirty="0"/>
              <a:t>m</a:t>
            </a:r>
            <a:r>
              <a:rPr lang="zh-CN" altLang="en-US" dirty="0"/>
              <a:t>次操作</a:t>
            </a:r>
            <a:endParaRPr lang="en-US" altLang="zh-CN" dirty="0"/>
          </a:p>
          <a:p>
            <a:r>
              <a:rPr lang="en-US" altLang="zh-CN" dirty="0"/>
              <a:t>1.</a:t>
            </a:r>
            <a:r>
              <a:rPr lang="zh-CN" altLang="en-US" dirty="0"/>
              <a:t>单点修改</a:t>
            </a:r>
            <a:endParaRPr lang="en-US" altLang="zh-CN" dirty="0"/>
          </a:p>
          <a:p>
            <a:r>
              <a:rPr lang="en-US" altLang="zh-CN" dirty="0"/>
              <a:t>2.</a:t>
            </a:r>
            <a:r>
              <a:rPr lang="zh-CN" altLang="en-US" dirty="0"/>
              <a:t>区间每个位置对</a:t>
            </a:r>
            <a:r>
              <a:rPr lang="en-US" altLang="zh-CN" dirty="0"/>
              <a:t>p</a:t>
            </a:r>
            <a:r>
              <a:rPr lang="zh-CN" altLang="en-US" dirty="0"/>
              <a:t>取模，</a:t>
            </a:r>
            <a:r>
              <a:rPr lang="en-US" altLang="zh-CN" dirty="0"/>
              <a:t>p</a:t>
            </a:r>
            <a:r>
              <a:rPr lang="zh-CN" altLang="en-US" dirty="0"/>
              <a:t>是每次给出的</a:t>
            </a:r>
            <a:endParaRPr lang="en-US" altLang="zh-CN" dirty="0"/>
          </a:p>
          <a:p>
            <a:r>
              <a:rPr lang="en-US" altLang="zh-CN" dirty="0"/>
              <a:t>3.</a:t>
            </a:r>
            <a:r>
              <a:rPr lang="zh-CN" altLang="en-US" dirty="0"/>
              <a:t>求区间和</a:t>
            </a:r>
            <a:endParaRPr lang="en-US" altLang="zh-CN" dirty="0"/>
          </a:p>
          <a:p>
            <a:r>
              <a:rPr lang="en-US" altLang="zh-CN" dirty="0"/>
              <a:t>p &lt;= 1e9</a:t>
            </a:r>
            <a:endParaRPr lang="zh-CN" altLang="en-US" dirty="0"/>
          </a:p>
        </p:txBody>
      </p:sp>
    </p:spTree>
    <p:extLst>
      <p:ext uri="{BB962C8B-B14F-4D97-AF65-F5344CB8AC3E}">
        <p14:creationId xmlns:p14="http://schemas.microsoft.com/office/powerpoint/2010/main" val="1720205265"/>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Solution</a:t>
            </a:r>
            <a:endParaRPr lang="zh-CN" altLang="en-US" dirty="0"/>
          </a:p>
        </p:txBody>
      </p:sp>
      <p:sp>
        <p:nvSpPr>
          <p:cNvPr id="3" name="内容占位符 2"/>
          <p:cNvSpPr>
            <a:spLocks noGrp="1"/>
          </p:cNvSpPr>
          <p:nvPr>
            <p:ph idx="1"/>
          </p:nvPr>
        </p:nvSpPr>
        <p:spPr/>
        <p:txBody>
          <a:bodyPr/>
          <a:lstStyle/>
          <a:p>
            <a:r>
              <a:rPr lang="zh-CN" altLang="en-US" dirty="0"/>
              <a:t>如果</a:t>
            </a:r>
            <a:r>
              <a:rPr lang="en-US" altLang="zh-CN" dirty="0"/>
              <a:t>x&gt;=2p,x mod p&lt;=p&lt;=2p/2&lt;=x</a:t>
            </a:r>
          </a:p>
          <a:p>
            <a:r>
              <a:rPr lang="zh-CN" altLang="en-US" dirty="0"/>
              <a:t>如果</a:t>
            </a:r>
            <a:r>
              <a:rPr lang="en-US" altLang="zh-CN" dirty="0"/>
              <a:t>p&lt;=x&lt;2p,x mod p=x-p&lt;x/2</a:t>
            </a:r>
          </a:p>
          <a:p>
            <a:r>
              <a:rPr lang="zh-CN" altLang="en-US" dirty="0"/>
              <a:t>所以每个数每次会减半，最多</a:t>
            </a:r>
            <a:r>
              <a:rPr lang="en-US" altLang="zh-CN" dirty="0" err="1"/>
              <a:t>logv</a:t>
            </a:r>
            <a:r>
              <a:rPr lang="zh-CN" altLang="en-US" dirty="0"/>
              <a:t>次之后就变成</a:t>
            </a:r>
            <a:r>
              <a:rPr lang="en-US" altLang="zh-CN" dirty="0"/>
              <a:t>0</a:t>
            </a:r>
            <a:r>
              <a:rPr lang="zh-CN" altLang="en-US" dirty="0"/>
              <a:t>了</a:t>
            </a:r>
            <a:endParaRPr lang="en-US" altLang="zh-CN" dirty="0"/>
          </a:p>
          <a:p>
            <a:r>
              <a:rPr lang="zh-CN" altLang="en-US" dirty="0"/>
              <a:t>线段树维护一个区间最大值，能减就减</a:t>
            </a:r>
            <a:endParaRPr lang="en-US" altLang="zh-CN" dirty="0"/>
          </a:p>
          <a:p>
            <a:r>
              <a:rPr lang="zh-CN" altLang="en-US" dirty="0"/>
              <a:t>总复杂度</a:t>
            </a:r>
            <a:r>
              <a:rPr lang="en-US" altLang="zh-CN" dirty="0"/>
              <a:t>O( (</a:t>
            </a:r>
            <a:r>
              <a:rPr lang="en-US" altLang="zh-CN" dirty="0" err="1"/>
              <a:t>n+m</a:t>
            </a:r>
            <a:r>
              <a:rPr lang="en-US" altLang="zh-CN" dirty="0"/>
              <a:t>)</a:t>
            </a:r>
            <a:r>
              <a:rPr lang="en-US" altLang="zh-CN" dirty="0" err="1"/>
              <a:t>lognlogv</a:t>
            </a:r>
            <a:r>
              <a:rPr lang="en-US" altLang="zh-CN" dirty="0"/>
              <a:t> )</a:t>
            </a:r>
            <a:endParaRPr lang="zh-CN" altLang="en-US" dirty="0"/>
          </a:p>
        </p:txBody>
      </p:sp>
    </p:spTree>
    <p:extLst>
      <p:ext uri="{BB962C8B-B14F-4D97-AF65-F5344CB8AC3E}">
        <p14:creationId xmlns:p14="http://schemas.microsoft.com/office/powerpoint/2010/main" val="1671373789"/>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HDU 6315 Naive Operations</a:t>
            </a:r>
            <a:endParaRPr lang="zh-CN" altLang="en-US" dirty="0"/>
          </a:p>
        </p:txBody>
      </p:sp>
      <p:sp>
        <p:nvSpPr>
          <p:cNvPr id="3" name="内容占位符 2"/>
          <p:cNvSpPr>
            <a:spLocks noGrp="1"/>
          </p:cNvSpPr>
          <p:nvPr>
            <p:ph idx="1"/>
          </p:nvPr>
        </p:nvSpPr>
        <p:spPr/>
        <p:txBody>
          <a:bodyPr/>
          <a:lstStyle/>
          <a:p>
            <a:r>
              <a:rPr lang="zh-CN" altLang="en-US" dirty="0"/>
              <a:t>给两个序列</a:t>
            </a:r>
            <a:r>
              <a:rPr lang="en-US" altLang="zh-CN" dirty="0"/>
              <a:t>a</a:t>
            </a:r>
            <a:r>
              <a:rPr lang="zh-CN" altLang="en-US" dirty="0"/>
              <a:t>和</a:t>
            </a:r>
            <a:r>
              <a:rPr lang="en-US" altLang="zh-CN" dirty="0"/>
              <a:t>b</a:t>
            </a:r>
            <a:r>
              <a:rPr lang="zh-CN" altLang="en-US" dirty="0"/>
              <a:t>，</a:t>
            </a:r>
            <a:r>
              <a:rPr lang="en-US" altLang="zh-CN" dirty="0"/>
              <a:t>b</a:t>
            </a:r>
            <a:r>
              <a:rPr lang="zh-CN" altLang="en-US" dirty="0"/>
              <a:t>是</a:t>
            </a:r>
            <a:r>
              <a:rPr lang="en-US" altLang="zh-CN" dirty="0"/>
              <a:t>1-n</a:t>
            </a:r>
            <a:r>
              <a:rPr lang="zh-CN" altLang="en-US" dirty="0"/>
              <a:t>的</a:t>
            </a:r>
            <a:r>
              <a:rPr lang="zh-CN" altLang="en-US" dirty="0">
                <a:solidFill>
                  <a:srgbClr val="FF0000"/>
                </a:solidFill>
              </a:rPr>
              <a:t>排列</a:t>
            </a:r>
            <a:endParaRPr lang="en-US" altLang="zh-CN" dirty="0">
              <a:solidFill>
                <a:srgbClr val="FF0000"/>
              </a:solidFill>
            </a:endParaRPr>
          </a:p>
          <a:p>
            <a:r>
              <a:rPr lang="en-US" altLang="zh-CN" dirty="0"/>
              <a:t>1.a</a:t>
            </a:r>
            <a:r>
              <a:rPr lang="zh-CN" altLang="en-US" dirty="0"/>
              <a:t>区间加</a:t>
            </a:r>
            <a:r>
              <a:rPr lang="en-US" altLang="zh-CN" dirty="0">
                <a:solidFill>
                  <a:srgbClr val="FF0000"/>
                </a:solidFill>
              </a:rPr>
              <a:t>1</a:t>
            </a:r>
          </a:p>
          <a:p>
            <a:r>
              <a:rPr lang="en-US" altLang="zh-CN" dirty="0"/>
              <a:t>2.</a:t>
            </a:r>
            <a:r>
              <a:rPr lang="zh-CN" altLang="en-US" dirty="0"/>
              <a:t>求区间内所有</a:t>
            </a:r>
            <a:r>
              <a:rPr lang="en-US" altLang="zh-CN" dirty="0"/>
              <a:t>[</a:t>
            </a:r>
            <a:r>
              <a:rPr lang="en-US" altLang="zh-CN" dirty="0" err="1"/>
              <a:t>ai</a:t>
            </a:r>
            <a:r>
              <a:rPr lang="en-US" altLang="zh-CN" dirty="0"/>
              <a:t>/bi]</a:t>
            </a:r>
            <a:r>
              <a:rPr lang="zh-CN" altLang="en-US" dirty="0"/>
              <a:t>的和</a:t>
            </a:r>
            <a:endParaRPr lang="en-US" altLang="zh-CN" dirty="0"/>
          </a:p>
          <a:p>
            <a:r>
              <a:rPr lang="en-US" altLang="zh-CN" dirty="0"/>
              <a:t>[]</a:t>
            </a:r>
            <a:r>
              <a:rPr lang="zh-CN" altLang="en-US" dirty="0"/>
              <a:t>表示下取整</a:t>
            </a:r>
          </a:p>
        </p:txBody>
      </p:sp>
    </p:spTree>
    <p:extLst>
      <p:ext uri="{BB962C8B-B14F-4D97-AF65-F5344CB8AC3E}">
        <p14:creationId xmlns:p14="http://schemas.microsoft.com/office/powerpoint/2010/main" val="3801655272"/>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Solution</a:t>
            </a:r>
            <a:endParaRPr lang="zh-CN" altLang="en-US" dirty="0"/>
          </a:p>
        </p:txBody>
      </p:sp>
      <p:sp>
        <p:nvSpPr>
          <p:cNvPr id="3" name="内容占位符 2"/>
          <p:cNvSpPr>
            <a:spLocks noGrp="1"/>
          </p:cNvSpPr>
          <p:nvPr>
            <p:ph idx="1"/>
          </p:nvPr>
        </p:nvSpPr>
        <p:spPr/>
        <p:txBody>
          <a:bodyPr/>
          <a:lstStyle/>
          <a:p>
            <a:r>
              <a:rPr lang="zh-CN" altLang="en-US" dirty="0"/>
              <a:t>假设进行了</a:t>
            </a:r>
            <a:r>
              <a:rPr lang="en-US" altLang="zh-CN" dirty="0"/>
              <a:t>n</a:t>
            </a:r>
            <a:r>
              <a:rPr lang="zh-CN" altLang="en-US" dirty="0"/>
              <a:t>次全局加</a:t>
            </a:r>
            <a:endParaRPr lang="en-US" altLang="zh-CN" dirty="0"/>
          </a:p>
          <a:p>
            <a:r>
              <a:rPr lang="zh-CN" altLang="en-US" dirty="0"/>
              <a:t>发现全局的和是</a:t>
            </a:r>
            <a:r>
              <a:rPr lang="en-US" altLang="zh-CN" dirty="0"/>
              <a:t>sigma( n/1 + n/2 + … + n/n ) = O( </a:t>
            </a:r>
            <a:r>
              <a:rPr lang="en-US" altLang="zh-CN" dirty="0" err="1"/>
              <a:t>nlogn</a:t>
            </a:r>
            <a:r>
              <a:rPr lang="en-US" altLang="zh-CN" dirty="0"/>
              <a:t> )</a:t>
            </a:r>
          </a:p>
          <a:p>
            <a:r>
              <a:rPr lang="zh-CN" altLang="en-US" dirty="0"/>
              <a:t>这是一个调和级数</a:t>
            </a:r>
            <a:endParaRPr lang="en-US" altLang="zh-CN" dirty="0"/>
          </a:p>
          <a:p>
            <a:r>
              <a:rPr lang="zh-CN" altLang="en-US" dirty="0"/>
              <a:t>用树状数组维护答案序列</a:t>
            </a:r>
            <a:endParaRPr lang="en-US" altLang="zh-CN" dirty="0"/>
          </a:p>
          <a:p>
            <a:r>
              <a:rPr lang="zh-CN" altLang="en-US" dirty="0"/>
              <a:t>于是每次如果有一个点的答案发生变化，就在一个点位置</a:t>
            </a:r>
            <a:r>
              <a:rPr lang="en-US" altLang="zh-CN" dirty="0"/>
              <a:t>+1</a:t>
            </a:r>
            <a:r>
              <a:rPr lang="zh-CN" altLang="en-US" dirty="0"/>
              <a:t>即可</a:t>
            </a:r>
            <a:endParaRPr lang="en-US" altLang="zh-CN" dirty="0"/>
          </a:p>
          <a:p>
            <a:r>
              <a:rPr lang="zh-CN" altLang="en-US" dirty="0"/>
              <a:t>总复杂度</a:t>
            </a:r>
            <a:r>
              <a:rPr lang="en-US" altLang="zh-CN" dirty="0"/>
              <a:t>O( mlog^2n )</a:t>
            </a:r>
            <a:endParaRPr lang="zh-CN" altLang="en-US" dirty="0"/>
          </a:p>
        </p:txBody>
      </p:sp>
    </p:spTree>
    <p:extLst>
      <p:ext uri="{BB962C8B-B14F-4D97-AF65-F5344CB8AC3E}">
        <p14:creationId xmlns:p14="http://schemas.microsoft.com/office/powerpoint/2010/main" val="39577728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Treap</a:t>
            </a:r>
            <a:r>
              <a:rPr lang="zh-CN" altLang="en-US" dirty="0"/>
              <a:t>的删除</a:t>
            </a:r>
          </a:p>
        </p:txBody>
      </p:sp>
      <p:sp>
        <p:nvSpPr>
          <p:cNvPr id="3" name="内容占位符 2"/>
          <p:cNvSpPr>
            <a:spLocks noGrp="1"/>
          </p:cNvSpPr>
          <p:nvPr>
            <p:ph idx="1"/>
          </p:nvPr>
        </p:nvSpPr>
        <p:spPr/>
        <p:txBody>
          <a:bodyPr>
            <a:normAutofit/>
          </a:bodyPr>
          <a:lstStyle/>
          <a:p>
            <a:r>
              <a:rPr lang="zh-CN" altLang="en-US" dirty="0"/>
              <a:t>若当前节点数值的出现次数等于 </a:t>
            </a:r>
            <a:r>
              <a:rPr lang="en-US" altLang="zh-CN" dirty="0"/>
              <a:t>1 : </a:t>
            </a:r>
          </a:p>
          <a:p>
            <a:r>
              <a:rPr lang="zh-CN" altLang="en-US" dirty="0"/>
              <a:t>若当前节点没有左儿子与右儿子，则直接删除该节点（置 </a:t>
            </a:r>
            <a:r>
              <a:rPr lang="en-US" altLang="zh-CN" dirty="0"/>
              <a:t>0</a:t>
            </a:r>
            <a:r>
              <a:rPr lang="zh-CN" altLang="en-US" dirty="0"/>
              <a:t>）； </a:t>
            </a:r>
          </a:p>
          <a:p>
            <a:r>
              <a:rPr lang="zh-CN" altLang="en-US" dirty="0"/>
              <a:t>若当前节点没有左儿子或右儿子，则将左儿子或右儿子替代该节点； </a:t>
            </a:r>
          </a:p>
          <a:p>
            <a:r>
              <a:rPr lang="zh-CN" altLang="en-US" dirty="0"/>
              <a:t>若当前节点有左儿子与右儿子，则不断旋转当前节点，并走到当前节点新的对应位置，直到没有左儿子或右儿子为止。 </a:t>
            </a:r>
          </a:p>
        </p:txBody>
      </p:sp>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B6AA93-DC5F-4675-A104-DA66C5B04DDA}"/>
              </a:ext>
            </a:extLst>
          </p:cNvPr>
          <p:cNvSpPr>
            <a:spLocks noGrp="1"/>
          </p:cNvSpPr>
          <p:nvPr>
            <p:ph type="title"/>
          </p:nvPr>
        </p:nvSpPr>
        <p:spPr/>
        <p:txBody>
          <a:bodyPr/>
          <a:lstStyle/>
          <a:p>
            <a:r>
              <a:rPr lang="en-US" altLang="zh-CN" dirty="0"/>
              <a:t>Solution</a:t>
            </a:r>
            <a:endParaRPr lang="zh-CN" altLang="en-US" dirty="0"/>
          </a:p>
        </p:txBody>
      </p:sp>
      <p:sp>
        <p:nvSpPr>
          <p:cNvPr id="3" name="内容占位符 2">
            <a:extLst>
              <a:ext uri="{FF2B5EF4-FFF2-40B4-BE49-F238E27FC236}">
                <a16:creationId xmlns:a16="http://schemas.microsoft.com/office/drawing/2014/main" id="{E1A0FC05-C5FC-4950-B02A-DA4BF740CC7C}"/>
              </a:ext>
            </a:extLst>
          </p:cNvPr>
          <p:cNvSpPr>
            <a:spLocks noGrp="1"/>
          </p:cNvSpPr>
          <p:nvPr>
            <p:ph idx="1"/>
          </p:nvPr>
        </p:nvSpPr>
        <p:spPr/>
        <p:txBody>
          <a:bodyPr/>
          <a:lstStyle/>
          <a:p>
            <a:r>
              <a:rPr lang="zh-CN" altLang="en-US" dirty="0"/>
              <a:t>怎么找出每次修改的位置呢</a:t>
            </a:r>
            <a:endParaRPr lang="en-US" altLang="zh-CN" dirty="0"/>
          </a:p>
          <a:p>
            <a:r>
              <a:rPr lang="zh-CN" altLang="en-US" dirty="0"/>
              <a:t>线段树维护序列，每个位置初始是 </a:t>
            </a:r>
            <a:r>
              <a:rPr lang="en-US" altLang="zh-CN" dirty="0"/>
              <a:t>-bi</a:t>
            </a:r>
          </a:p>
          <a:p>
            <a:r>
              <a:rPr lang="zh-CN" altLang="en-US" dirty="0"/>
              <a:t>每次区间加</a:t>
            </a:r>
            <a:r>
              <a:rPr lang="en-US" altLang="zh-CN" dirty="0"/>
              <a:t>1</a:t>
            </a:r>
            <a:r>
              <a:rPr lang="zh-CN" altLang="en-US" dirty="0"/>
              <a:t>相当于线段树的区间加</a:t>
            </a:r>
            <a:r>
              <a:rPr lang="en-US" altLang="zh-CN" dirty="0"/>
              <a:t>1</a:t>
            </a:r>
          </a:p>
          <a:p>
            <a:r>
              <a:rPr lang="zh-CN" altLang="en-US" dirty="0"/>
              <a:t>每次操作完之后，找哪些位置是</a:t>
            </a:r>
            <a:r>
              <a:rPr lang="en-US" altLang="zh-CN" dirty="0"/>
              <a:t>0</a:t>
            </a:r>
            <a:r>
              <a:rPr lang="zh-CN" altLang="en-US" dirty="0"/>
              <a:t>，这个可以维护一个最大值来维护出来</a:t>
            </a:r>
          </a:p>
          <a:p>
            <a:r>
              <a:rPr lang="zh-CN" altLang="en-US" dirty="0"/>
              <a:t>把这些</a:t>
            </a:r>
            <a:r>
              <a:rPr lang="en-US" altLang="zh-CN" dirty="0"/>
              <a:t>0</a:t>
            </a:r>
            <a:r>
              <a:rPr lang="zh-CN" altLang="en-US" dirty="0"/>
              <a:t>位置直接进行修改即可 </a:t>
            </a:r>
          </a:p>
        </p:txBody>
      </p:sp>
    </p:spTree>
    <p:extLst>
      <p:ext uri="{BB962C8B-B14F-4D97-AF65-F5344CB8AC3E}">
        <p14:creationId xmlns:p14="http://schemas.microsoft.com/office/powerpoint/2010/main" val="3079629197"/>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6F405A-BBE7-44A8-93D6-85E7EAFE8E37}"/>
              </a:ext>
            </a:extLst>
          </p:cNvPr>
          <p:cNvSpPr>
            <a:spLocks noGrp="1"/>
          </p:cNvSpPr>
          <p:nvPr>
            <p:ph type="title"/>
          </p:nvPr>
        </p:nvSpPr>
        <p:spPr/>
        <p:txBody>
          <a:bodyPr/>
          <a:lstStyle/>
          <a:p>
            <a:r>
              <a:rPr lang="en-US" altLang="zh-CN" dirty="0"/>
              <a:t>CF702F T-Shirts</a:t>
            </a:r>
            <a:endParaRPr lang="zh-CN" altLang="en-US" dirty="0"/>
          </a:p>
        </p:txBody>
      </p:sp>
      <p:pic>
        <p:nvPicPr>
          <p:cNvPr id="5" name="Content Placeholder 4">
            <a:extLst>
              <a:ext uri="{FF2B5EF4-FFF2-40B4-BE49-F238E27FC236}">
                <a16:creationId xmlns:a16="http://schemas.microsoft.com/office/drawing/2014/main" id="{C4FA5E90-B57E-4308-B383-8F4DDDE6801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199" y="1690687"/>
            <a:ext cx="9772133" cy="2394752"/>
          </a:xfrm>
        </p:spPr>
      </p:pic>
    </p:spTree>
    <p:extLst>
      <p:ext uri="{BB962C8B-B14F-4D97-AF65-F5344CB8AC3E}">
        <p14:creationId xmlns:p14="http://schemas.microsoft.com/office/powerpoint/2010/main" val="3895239180"/>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BC45F2-6036-4861-9AE2-4CE9573FF2C0}"/>
              </a:ext>
            </a:extLst>
          </p:cNvPr>
          <p:cNvSpPr>
            <a:spLocks noGrp="1"/>
          </p:cNvSpPr>
          <p:nvPr>
            <p:ph type="title"/>
          </p:nvPr>
        </p:nvSpPr>
        <p:spPr/>
        <p:txBody>
          <a:bodyPr/>
          <a:lstStyle/>
          <a:p>
            <a:r>
              <a:rPr lang="en-US" altLang="zh-CN" dirty="0"/>
              <a:t>Solution</a:t>
            </a:r>
            <a:endParaRPr lang="zh-CN" altLang="en-US" dirty="0"/>
          </a:p>
        </p:txBody>
      </p:sp>
      <p:sp>
        <p:nvSpPr>
          <p:cNvPr id="3" name="Content Placeholder 2">
            <a:extLst>
              <a:ext uri="{FF2B5EF4-FFF2-40B4-BE49-F238E27FC236}">
                <a16:creationId xmlns:a16="http://schemas.microsoft.com/office/drawing/2014/main" id="{F1792CCD-5F42-45B0-8619-0043D176C8F8}"/>
              </a:ext>
            </a:extLst>
          </p:cNvPr>
          <p:cNvSpPr>
            <a:spLocks noGrp="1"/>
          </p:cNvSpPr>
          <p:nvPr>
            <p:ph idx="1"/>
          </p:nvPr>
        </p:nvSpPr>
        <p:spPr/>
        <p:txBody>
          <a:bodyPr/>
          <a:lstStyle/>
          <a:p>
            <a:r>
              <a:rPr lang="zh-CN" altLang="en-US" dirty="0"/>
              <a:t>对所有衣服按照</a:t>
            </a:r>
            <a:r>
              <a:rPr lang="en-US" altLang="zh-CN" dirty="0"/>
              <a:t>q[</a:t>
            </a:r>
            <a:r>
              <a:rPr lang="en-US" altLang="zh-CN" dirty="0" err="1"/>
              <a:t>i</a:t>
            </a:r>
            <a:r>
              <a:rPr lang="en-US" altLang="zh-CN" dirty="0"/>
              <a:t>]</a:t>
            </a:r>
            <a:r>
              <a:rPr lang="zh-CN" altLang="en-US" dirty="0"/>
              <a:t>从大到小排序</a:t>
            </a:r>
            <a:endParaRPr lang="en-US" altLang="zh-CN" dirty="0"/>
          </a:p>
          <a:p>
            <a:r>
              <a:rPr lang="zh-CN" altLang="en-US" dirty="0"/>
              <a:t>对每个人维护</a:t>
            </a:r>
            <a:r>
              <a:rPr lang="en-US" altLang="zh-CN" dirty="0"/>
              <a:t>a[</a:t>
            </a:r>
            <a:r>
              <a:rPr lang="en-US" altLang="zh-CN" dirty="0" err="1"/>
              <a:t>i</a:t>
            </a:r>
            <a:r>
              <a:rPr lang="en-US" altLang="zh-CN" dirty="0"/>
              <a:t>]</a:t>
            </a:r>
            <a:r>
              <a:rPr lang="zh-CN" altLang="en-US" dirty="0"/>
              <a:t>表示其剩余的钱，</a:t>
            </a:r>
            <a:r>
              <a:rPr lang="en-US" altLang="zh-CN" dirty="0"/>
              <a:t>b[</a:t>
            </a:r>
            <a:r>
              <a:rPr lang="en-US" altLang="zh-CN" dirty="0" err="1"/>
              <a:t>i</a:t>
            </a:r>
            <a:r>
              <a:rPr lang="en-US" altLang="zh-CN" dirty="0"/>
              <a:t>]</a:t>
            </a:r>
            <a:r>
              <a:rPr lang="zh-CN" altLang="en-US" dirty="0"/>
              <a:t>表示其买的衣服数量</a:t>
            </a:r>
            <a:endParaRPr lang="en-US" altLang="zh-CN" dirty="0"/>
          </a:p>
          <a:p>
            <a:r>
              <a:rPr lang="zh-CN" altLang="en-US" dirty="0"/>
              <a:t>对所有人按照</a:t>
            </a:r>
            <a:r>
              <a:rPr lang="en-US" altLang="zh-CN" dirty="0"/>
              <a:t>a[</a:t>
            </a:r>
            <a:r>
              <a:rPr lang="en-US" altLang="zh-CN" dirty="0" err="1"/>
              <a:t>i</a:t>
            </a:r>
            <a:r>
              <a:rPr lang="en-US" altLang="zh-CN" dirty="0"/>
              <a:t>]</a:t>
            </a:r>
            <a:r>
              <a:rPr lang="zh-CN" altLang="en-US" dirty="0"/>
              <a:t>从小到大排序，初始</a:t>
            </a:r>
            <a:r>
              <a:rPr lang="en-US" altLang="zh-CN" dirty="0"/>
              <a:t>b[</a:t>
            </a:r>
            <a:r>
              <a:rPr lang="en-US" altLang="zh-CN" dirty="0" err="1"/>
              <a:t>i</a:t>
            </a:r>
            <a:r>
              <a:rPr lang="en-US" altLang="zh-CN" dirty="0"/>
              <a:t>]=0</a:t>
            </a:r>
          </a:p>
          <a:p>
            <a:r>
              <a:rPr lang="zh-CN" altLang="en-US" dirty="0"/>
              <a:t>之后枚举每件衣服</a:t>
            </a:r>
            <a:r>
              <a:rPr lang="en-US" altLang="zh-CN" dirty="0"/>
              <a:t>j=1-&gt;n</a:t>
            </a:r>
          </a:p>
          <a:p>
            <a:r>
              <a:rPr lang="zh-CN" altLang="en-US" dirty="0"/>
              <a:t>衣服</a:t>
            </a:r>
            <a:r>
              <a:rPr lang="en-US" altLang="zh-CN" dirty="0"/>
              <a:t>j</a:t>
            </a:r>
            <a:r>
              <a:rPr lang="zh-CN" altLang="en-US" dirty="0"/>
              <a:t>对人的影响就是把全局</a:t>
            </a:r>
            <a:r>
              <a:rPr lang="en-US" altLang="zh-CN" dirty="0"/>
              <a:t>a[</a:t>
            </a:r>
            <a:r>
              <a:rPr lang="en-US" altLang="zh-CN" dirty="0" err="1"/>
              <a:t>i</a:t>
            </a:r>
            <a:r>
              <a:rPr lang="en-US" altLang="zh-CN" dirty="0"/>
              <a:t>]&gt;=c[j]</a:t>
            </a:r>
            <a:r>
              <a:rPr lang="zh-CN" altLang="en-US" dirty="0"/>
              <a:t>的人都</a:t>
            </a:r>
            <a:r>
              <a:rPr lang="en-US" altLang="zh-CN" dirty="0"/>
              <a:t>a[</a:t>
            </a:r>
            <a:r>
              <a:rPr lang="en-US" altLang="zh-CN" dirty="0" err="1"/>
              <a:t>i</a:t>
            </a:r>
            <a:r>
              <a:rPr lang="en-US" altLang="zh-CN" dirty="0"/>
              <a:t>]-=c[j]</a:t>
            </a:r>
            <a:r>
              <a:rPr lang="zh-CN" altLang="en-US" dirty="0"/>
              <a:t>，并且</a:t>
            </a:r>
            <a:r>
              <a:rPr lang="en-US" altLang="zh-CN" dirty="0"/>
              <a:t>b[</a:t>
            </a:r>
            <a:r>
              <a:rPr lang="en-US" altLang="zh-CN" dirty="0" err="1"/>
              <a:t>i</a:t>
            </a:r>
            <a:r>
              <a:rPr lang="en-US" altLang="zh-CN" dirty="0"/>
              <a:t>]++</a:t>
            </a:r>
            <a:endParaRPr lang="zh-CN" altLang="en-US" dirty="0"/>
          </a:p>
        </p:txBody>
      </p:sp>
    </p:spTree>
    <p:extLst>
      <p:ext uri="{BB962C8B-B14F-4D97-AF65-F5344CB8AC3E}">
        <p14:creationId xmlns:p14="http://schemas.microsoft.com/office/powerpoint/2010/main" val="273204941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5D899C-548E-4275-B53C-0669862F2CB3}"/>
              </a:ext>
            </a:extLst>
          </p:cNvPr>
          <p:cNvSpPr>
            <a:spLocks noGrp="1"/>
          </p:cNvSpPr>
          <p:nvPr>
            <p:ph type="title"/>
          </p:nvPr>
        </p:nvSpPr>
        <p:spPr/>
        <p:txBody>
          <a:bodyPr/>
          <a:lstStyle/>
          <a:p>
            <a:r>
              <a:rPr lang="en-US" altLang="zh-CN" dirty="0"/>
              <a:t>Solution</a:t>
            </a:r>
            <a:endParaRPr lang="zh-CN" altLang="en-US" dirty="0"/>
          </a:p>
        </p:txBody>
      </p:sp>
      <p:sp>
        <p:nvSpPr>
          <p:cNvPr id="3" name="Content Placeholder 2">
            <a:extLst>
              <a:ext uri="{FF2B5EF4-FFF2-40B4-BE49-F238E27FC236}">
                <a16:creationId xmlns:a16="http://schemas.microsoft.com/office/drawing/2014/main" id="{1369F846-9F72-4317-853D-42FE3044AAEB}"/>
              </a:ext>
            </a:extLst>
          </p:cNvPr>
          <p:cNvSpPr>
            <a:spLocks noGrp="1"/>
          </p:cNvSpPr>
          <p:nvPr>
            <p:ph idx="1"/>
          </p:nvPr>
        </p:nvSpPr>
        <p:spPr/>
        <p:txBody>
          <a:bodyPr/>
          <a:lstStyle/>
          <a:p>
            <a:r>
              <a:rPr lang="zh-CN" altLang="en-US" dirty="0"/>
              <a:t>用一棵平衡树维护每个人，按</a:t>
            </a:r>
            <a:r>
              <a:rPr lang="en-US" altLang="zh-CN" dirty="0"/>
              <a:t>a</a:t>
            </a:r>
            <a:r>
              <a:rPr lang="zh-CN" altLang="en-US" dirty="0"/>
              <a:t>从小到大排列</a:t>
            </a:r>
            <a:endParaRPr lang="en-US" altLang="zh-CN" dirty="0"/>
          </a:p>
          <a:p>
            <a:r>
              <a:rPr lang="zh-CN" altLang="en-US" dirty="0"/>
              <a:t>每次找出所有</a:t>
            </a:r>
            <a:r>
              <a:rPr lang="en-US" altLang="zh-CN" dirty="0"/>
              <a:t>a[</a:t>
            </a:r>
            <a:r>
              <a:rPr lang="en-US" altLang="zh-CN" dirty="0" err="1"/>
              <a:t>i</a:t>
            </a:r>
            <a:r>
              <a:rPr lang="en-US" altLang="zh-CN" dirty="0"/>
              <a:t>]&gt;=p[j]</a:t>
            </a:r>
            <a:r>
              <a:rPr lang="zh-CN" altLang="en-US" dirty="0"/>
              <a:t>的人，将其</a:t>
            </a:r>
            <a:r>
              <a:rPr lang="en-US" altLang="zh-CN" dirty="0"/>
              <a:t>a[</a:t>
            </a:r>
            <a:r>
              <a:rPr lang="en-US" altLang="zh-CN" dirty="0" err="1"/>
              <a:t>i</a:t>
            </a:r>
            <a:r>
              <a:rPr lang="en-US" altLang="zh-CN" dirty="0"/>
              <a:t>]-=p[j]</a:t>
            </a:r>
            <a:r>
              <a:rPr lang="zh-CN" altLang="en-US" dirty="0"/>
              <a:t>，并且</a:t>
            </a:r>
            <a:r>
              <a:rPr lang="en-US" altLang="zh-CN" dirty="0"/>
              <a:t>b[</a:t>
            </a:r>
            <a:r>
              <a:rPr lang="en-US" altLang="zh-CN" dirty="0" err="1"/>
              <a:t>i</a:t>
            </a:r>
            <a:r>
              <a:rPr lang="en-US" altLang="zh-CN" dirty="0"/>
              <a:t>]++</a:t>
            </a:r>
          </a:p>
          <a:p>
            <a:r>
              <a:rPr lang="zh-CN" altLang="en-US" dirty="0"/>
              <a:t>这里我们考虑令</a:t>
            </a:r>
            <a:r>
              <a:rPr lang="en-US" altLang="zh-CN" dirty="0"/>
              <a:t>x=p[j]</a:t>
            </a:r>
            <a:r>
              <a:rPr lang="zh-CN" altLang="en-US" dirty="0"/>
              <a:t>，所有在</a:t>
            </a:r>
            <a:r>
              <a:rPr lang="en-US" altLang="zh-CN" dirty="0"/>
              <a:t>[0,x)</a:t>
            </a:r>
            <a:r>
              <a:rPr lang="zh-CN" altLang="en-US" dirty="0"/>
              <a:t>内的数不动，把所有在</a:t>
            </a:r>
            <a:r>
              <a:rPr lang="en-US" altLang="zh-CN" dirty="0"/>
              <a:t>[x,2x]</a:t>
            </a:r>
            <a:r>
              <a:rPr lang="zh-CN" altLang="en-US" dirty="0"/>
              <a:t>内的数暴力修改，之后将</a:t>
            </a:r>
            <a:r>
              <a:rPr lang="en-US" altLang="zh-CN" dirty="0"/>
              <a:t>&gt;2x</a:t>
            </a:r>
            <a:r>
              <a:rPr lang="zh-CN" altLang="en-US" dirty="0"/>
              <a:t>的数直接打一个</a:t>
            </a:r>
            <a:r>
              <a:rPr lang="en-US" altLang="zh-CN" dirty="0"/>
              <a:t>b</a:t>
            </a:r>
            <a:r>
              <a:rPr lang="zh-CN" altLang="en-US" dirty="0"/>
              <a:t>加，</a:t>
            </a:r>
            <a:r>
              <a:rPr lang="en-US" altLang="zh-CN" dirty="0"/>
              <a:t>a</a:t>
            </a:r>
            <a:r>
              <a:rPr lang="zh-CN" altLang="en-US" dirty="0"/>
              <a:t>减的标记</a:t>
            </a:r>
          </a:p>
        </p:txBody>
      </p:sp>
      <p:pic>
        <p:nvPicPr>
          <p:cNvPr id="5" name="Picture 4">
            <a:extLst>
              <a:ext uri="{FF2B5EF4-FFF2-40B4-BE49-F238E27FC236}">
                <a16:creationId xmlns:a16="http://schemas.microsoft.com/office/drawing/2014/main" id="{D8D2C4CD-F115-4190-B920-218552BCF666}"/>
              </a:ext>
            </a:extLst>
          </p:cNvPr>
          <p:cNvPicPr>
            <a:picLocks noChangeAspect="1"/>
          </p:cNvPicPr>
          <p:nvPr/>
        </p:nvPicPr>
        <p:blipFill>
          <a:blip r:embed="rId2"/>
          <a:stretch>
            <a:fillRect/>
          </a:stretch>
        </p:blipFill>
        <p:spPr>
          <a:xfrm>
            <a:off x="838200" y="4355751"/>
            <a:ext cx="8372912" cy="2502249"/>
          </a:xfrm>
          <a:prstGeom prst="rect">
            <a:avLst/>
          </a:prstGeom>
        </p:spPr>
      </p:pic>
    </p:spTree>
    <p:extLst>
      <p:ext uri="{BB962C8B-B14F-4D97-AF65-F5344CB8AC3E}">
        <p14:creationId xmlns:p14="http://schemas.microsoft.com/office/powerpoint/2010/main" val="758108270"/>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285CFC-2E21-481B-998E-269DC9BBAD22}"/>
              </a:ext>
            </a:extLst>
          </p:cNvPr>
          <p:cNvSpPr>
            <a:spLocks noGrp="1"/>
          </p:cNvSpPr>
          <p:nvPr>
            <p:ph type="title"/>
          </p:nvPr>
        </p:nvSpPr>
        <p:spPr/>
        <p:txBody>
          <a:bodyPr/>
          <a:lstStyle/>
          <a:p>
            <a:r>
              <a:rPr lang="en-US" altLang="zh-CN" dirty="0"/>
              <a:t>Solution</a:t>
            </a:r>
            <a:endParaRPr lang="zh-CN" altLang="en-US" dirty="0"/>
          </a:p>
        </p:txBody>
      </p:sp>
      <p:sp>
        <p:nvSpPr>
          <p:cNvPr id="3" name="Content Placeholder 2">
            <a:extLst>
              <a:ext uri="{FF2B5EF4-FFF2-40B4-BE49-F238E27FC236}">
                <a16:creationId xmlns:a16="http://schemas.microsoft.com/office/drawing/2014/main" id="{677BC45A-E3E4-42A8-AFC0-8DEB6271C568}"/>
              </a:ext>
            </a:extLst>
          </p:cNvPr>
          <p:cNvSpPr>
            <a:spLocks noGrp="1"/>
          </p:cNvSpPr>
          <p:nvPr>
            <p:ph idx="1"/>
          </p:nvPr>
        </p:nvSpPr>
        <p:spPr/>
        <p:txBody>
          <a:bodyPr/>
          <a:lstStyle/>
          <a:p>
            <a:r>
              <a:rPr lang="zh-CN" altLang="en-US" dirty="0"/>
              <a:t>这里平衡树可以打标记，因为我们这样可以保证不会出现值域重叠的情况。</a:t>
            </a:r>
            <a:endParaRPr lang="en-US" altLang="zh-CN" dirty="0"/>
          </a:p>
          <a:p>
            <a:r>
              <a:rPr lang="zh-CN" altLang="en-US" dirty="0"/>
              <a:t>可以发现</a:t>
            </a:r>
            <a:r>
              <a:rPr lang="en-US" altLang="zh-CN" dirty="0"/>
              <a:t>[x,2x]</a:t>
            </a:r>
            <a:r>
              <a:rPr lang="zh-CN" altLang="en-US" dirty="0"/>
              <a:t>内的元素至少减半了，所以这样的暴力操作对每个点最多进行</a:t>
            </a:r>
            <a:r>
              <a:rPr lang="en-US" altLang="zh-CN" dirty="0"/>
              <a:t>O(</a:t>
            </a:r>
            <a:r>
              <a:rPr lang="en-US" altLang="zh-CN" dirty="0" err="1"/>
              <a:t>logv</a:t>
            </a:r>
            <a:r>
              <a:rPr lang="en-US" altLang="zh-CN" dirty="0"/>
              <a:t>)</a:t>
            </a:r>
            <a:r>
              <a:rPr lang="zh-CN" altLang="en-US" dirty="0"/>
              <a:t>次</a:t>
            </a:r>
            <a:endParaRPr lang="en-US" altLang="zh-CN" dirty="0"/>
          </a:p>
          <a:p>
            <a:endParaRPr lang="en-US" altLang="zh-CN" dirty="0"/>
          </a:p>
          <a:p>
            <a:r>
              <a:rPr lang="zh-CN" altLang="en-US" dirty="0"/>
              <a:t>总时间复杂度</a:t>
            </a:r>
            <a:r>
              <a:rPr lang="en-US" altLang="zh-CN" dirty="0"/>
              <a:t>O((</a:t>
            </a:r>
            <a:r>
              <a:rPr lang="en-US" altLang="zh-CN" dirty="0" err="1"/>
              <a:t>n+m</a:t>
            </a:r>
            <a:r>
              <a:rPr lang="en-US" altLang="zh-CN" dirty="0"/>
              <a:t>)</a:t>
            </a:r>
            <a:r>
              <a:rPr lang="en-US" altLang="zh-CN" dirty="0" err="1"/>
              <a:t>lognlogv</a:t>
            </a:r>
            <a:r>
              <a:rPr lang="en-US" altLang="zh-CN" dirty="0"/>
              <a:t>)</a:t>
            </a:r>
            <a:endParaRPr lang="zh-CN" altLang="en-US" dirty="0"/>
          </a:p>
        </p:txBody>
      </p:sp>
    </p:spTree>
    <p:extLst>
      <p:ext uri="{BB962C8B-B14F-4D97-AF65-F5344CB8AC3E}">
        <p14:creationId xmlns:p14="http://schemas.microsoft.com/office/powerpoint/2010/main" val="958806586"/>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BD0A55-59D1-4896-82B7-EF8733339409}"/>
              </a:ext>
            </a:extLst>
          </p:cNvPr>
          <p:cNvSpPr>
            <a:spLocks noGrp="1"/>
          </p:cNvSpPr>
          <p:nvPr>
            <p:ph type="title"/>
          </p:nvPr>
        </p:nvSpPr>
        <p:spPr/>
        <p:txBody>
          <a:bodyPr/>
          <a:lstStyle/>
          <a:p>
            <a:r>
              <a:rPr lang="en-US" altLang="zh-CN"/>
              <a:t>TEST</a:t>
            </a:r>
            <a:r>
              <a:rPr lang="en-US" altLang="zh-CN" dirty="0"/>
              <a:t>_69</a:t>
            </a:r>
            <a:endParaRPr lang="zh-CN" altLang="en-US" dirty="0"/>
          </a:p>
        </p:txBody>
      </p:sp>
      <p:sp>
        <p:nvSpPr>
          <p:cNvPr id="7" name="内容占位符 6">
            <a:extLst>
              <a:ext uri="{FF2B5EF4-FFF2-40B4-BE49-F238E27FC236}">
                <a16:creationId xmlns:a16="http://schemas.microsoft.com/office/drawing/2014/main" id="{A3E92611-693E-4A6C-9232-90B5339D8E8D}"/>
              </a:ext>
            </a:extLst>
          </p:cNvPr>
          <p:cNvSpPr>
            <a:spLocks noGrp="1"/>
          </p:cNvSpPr>
          <p:nvPr>
            <p:ph idx="1"/>
          </p:nvPr>
        </p:nvSpPr>
        <p:spPr/>
        <p:txBody>
          <a:bodyPr/>
          <a:lstStyle/>
          <a:p>
            <a:endParaRPr lang="zh-CN" altLang="en-US"/>
          </a:p>
        </p:txBody>
      </p:sp>
      <p:pic>
        <p:nvPicPr>
          <p:cNvPr id="9" name="图片 8">
            <a:extLst>
              <a:ext uri="{FF2B5EF4-FFF2-40B4-BE49-F238E27FC236}">
                <a16:creationId xmlns:a16="http://schemas.microsoft.com/office/drawing/2014/main" id="{8790FC00-DAF2-4F29-884B-D79487293776}"/>
              </a:ext>
            </a:extLst>
          </p:cNvPr>
          <p:cNvPicPr>
            <a:picLocks noChangeAspect="1"/>
          </p:cNvPicPr>
          <p:nvPr/>
        </p:nvPicPr>
        <p:blipFill>
          <a:blip r:embed="rId2"/>
          <a:stretch>
            <a:fillRect/>
          </a:stretch>
        </p:blipFill>
        <p:spPr>
          <a:xfrm>
            <a:off x="763396" y="1655695"/>
            <a:ext cx="5428639" cy="5212112"/>
          </a:xfrm>
          <a:prstGeom prst="rect">
            <a:avLst/>
          </a:prstGeom>
        </p:spPr>
      </p:pic>
    </p:spTree>
    <p:extLst>
      <p:ext uri="{BB962C8B-B14F-4D97-AF65-F5344CB8AC3E}">
        <p14:creationId xmlns:p14="http://schemas.microsoft.com/office/powerpoint/2010/main" val="3277720575"/>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1EF7C4-ED44-43B2-9EA2-E25D97FE1776}"/>
              </a:ext>
            </a:extLst>
          </p:cNvPr>
          <p:cNvSpPr>
            <a:spLocks noGrp="1"/>
          </p:cNvSpPr>
          <p:nvPr>
            <p:ph type="title"/>
          </p:nvPr>
        </p:nvSpPr>
        <p:spPr/>
        <p:txBody>
          <a:bodyPr/>
          <a:lstStyle/>
          <a:p>
            <a:r>
              <a:rPr lang="en-US" altLang="zh-CN" dirty="0"/>
              <a:t>Solution</a:t>
            </a:r>
            <a:endParaRPr lang="zh-CN" altLang="en-US" dirty="0"/>
          </a:p>
        </p:txBody>
      </p:sp>
      <p:pic>
        <p:nvPicPr>
          <p:cNvPr id="5" name="内容占位符 4">
            <a:extLst>
              <a:ext uri="{FF2B5EF4-FFF2-40B4-BE49-F238E27FC236}">
                <a16:creationId xmlns:a16="http://schemas.microsoft.com/office/drawing/2014/main" id="{23F58AB9-6A66-434B-A0E7-FAF126FA5DB0}"/>
              </a:ext>
            </a:extLst>
          </p:cNvPr>
          <p:cNvPicPr>
            <a:picLocks noGrp="1" noChangeAspect="1"/>
          </p:cNvPicPr>
          <p:nvPr>
            <p:ph idx="1"/>
          </p:nvPr>
        </p:nvPicPr>
        <p:blipFill>
          <a:blip r:embed="rId2"/>
          <a:stretch>
            <a:fillRect/>
          </a:stretch>
        </p:blipFill>
        <p:spPr>
          <a:xfrm>
            <a:off x="838200" y="1690688"/>
            <a:ext cx="7173286" cy="5116241"/>
          </a:xfrm>
        </p:spPr>
      </p:pic>
    </p:spTree>
    <p:extLst>
      <p:ext uri="{BB962C8B-B14F-4D97-AF65-F5344CB8AC3E}">
        <p14:creationId xmlns:p14="http://schemas.microsoft.com/office/powerpoint/2010/main" val="84315819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B2CDB6-E6D2-4F2F-ABA0-0C2BCC8407F5}"/>
              </a:ext>
            </a:extLst>
          </p:cNvPr>
          <p:cNvSpPr>
            <a:spLocks noGrp="1"/>
          </p:cNvSpPr>
          <p:nvPr>
            <p:ph type="title"/>
          </p:nvPr>
        </p:nvSpPr>
        <p:spPr/>
        <p:txBody>
          <a:bodyPr/>
          <a:lstStyle/>
          <a:p>
            <a:r>
              <a:rPr lang="en-US" altLang="zh-CN" dirty="0"/>
              <a:t>Loj6029. </a:t>
            </a:r>
            <a:r>
              <a:rPr lang="zh-CN" altLang="en-US" dirty="0"/>
              <a:t>「雅礼集训 </a:t>
            </a:r>
            <a:r>
              <a:rPr lang="en-US" altLang="zh-CN" dirty="0"/>
              <a:t>2017 Day1</a:t>
            </a:r>
            <a:r>
              <a:rPr lang="zh-CN" altLang="en-US" dirty="0"/>
              <a:t>」市场</a:t>
            </a:r>
          </a:p>
        </p:txBody>
      </p:sp>
      <p:pic>
        <p:nvPicPr>
          <p:cNvPr id="5" name="内容占位符 4">
            <a:extLst>
              <a:ext uri="{FF2B5EF4-FFF2-40B4-BE49-F238E27FC236}">
                <a16:creationId xmlns:a16="http://schemas.microsoft.com/office/drawing/2014/main" id="{A4916EB6-230B-49D3-89CB-7C8B5BB446D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690687"/>
            <a:ext cx="9028932" cy="2243749"/>
          </a:xfrm>
        </p:spPr>
      </p:pic>
    </p:spTree>
    <p:extLst>
      <p:ext uri="{BB962C8B-B14F-4D97-AF65-F5344CB8AC3E}">
        <p14:creationId xmlns:p14="http://schemas.microsoft.com/office/powerpoint/2010/main" val="1734614736"/>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CCC2C9-AB8C-40BD-B53B-E241B8849A61}"/>
              </a:ext>
            </a:extLst>
          </p:cNvPr>
          <p:cNvSpPr>
            <a:spLocks noGrp="1"/>
          </p:cNvSpPr>
          <p:nvPr>
            <p:ph type="title"/>
          </p:nvPr>
        </p:nvSpPr>
        <p:spPr/>
        <p:txBody>
          <a:bodyPr/>
          <a:lstStyle/>
          <a:p>
            <a:r>
              <a:rPr lang="en-US" altLang="zh-CN" dirty="0"/>
              <a:t>Solution</a:t>
            </a:r>
            <a:endParaRPr lang="zh-CN" altLang="en-US" dirty="0"/>
          </a:p>
        </p:txBody>
      </p:sp>
      <p:sp>
        <p:nvSpPr>
          <p:cNvPr id="3" name="内容占位符 2">
            <a:extLst>
              <a:ext uri="{FF2B5EF4-FFF2-40B4-BE49-F238E27FC236}">
                <a16:creationId xmlns:a16="http://schemas.microsoft.com/office/drawing/2014/main" id="{8441EFCD-1F2E-4567-A7E2-783E527F667F}"/>
              </a:ext>
            </a:extLst>
          </p:cNvPr>
          <p:cNvSpPr>
            <a:spLocks noGrp="1"/>
          </p:cNvSpPr>
          <p:nvPr>
            <p:ph idx="1"/>
          </p:nvPr>
        </p:nvSpPr>
        <p:spPr/>
        <p:txBody>
          <a:bodyPr/>
          <a:lstStyle/>
          <a:p>
            <a:r>
              <a:rPr lang="zh-CN" altLang="en-US" dirty="0"/>
              <a:t>对线段树每个节点维护</a:t>
            </a:r>
            <a:r>
              <a:rPr lang="en-US" altLang="zh-CN" dirty="0"/>
              <a:t>min</a:t>
            </a:r>
            <a:r>
              <a:rPr lang="zh-CN" altLang="en-US" dirty="0"/>
              <a:t>和</a:t>
            </a:r>
            <a:r>
              <a:rPr lang="en-US" altLang="zh-CN" dirty="0"/>
              <a:t>max</a:t>
            </a:r>
          </a:p>
          <a:p>
            <a:r>
              <a:rPr lang="zh-CN" altLang="en-US" dirty="0"/>
              <a:t>如果区间除的时候，</a:t>
            </a:r>
            <a:r>
              <a:rPr lang="en-US" altLang="zh-CN" dirty="0"/>
              <a:t>[max/d]=[min/d]</a:t>
            </a:r>
            <a:r>
              <a:rPr lang="zh-CN" altLang="en-US" dirty="0"/>
              <a:t>，则这次区间除可以用一次区间减代替</a:t>
            </a:r>
            <a:endParaRPr lang="en-US" altLang="zh-CN" dirty="0"/>
          </a:p>
          <a:p>
            <a:r>
              <a:rPr lang="zh-CN" altLang="en-US" dirty="0"/>
              <a:t>如果</a:t>
            </a:r>
            <a:r>
              <a:rPr lang="en-US" altLang="zh-CN" dirty="0"/>
              <a:t>[max/d]!=[min/d]</a:t>
            </a:r>
            <a:r>
              <a:rPr lang="zh-CN" altLang="en-US" dirty="0"/>
              <a:t>，则递归到两边分别计算</a:t>
            </a:r>
            <a:endParaRPr lang="en-US" altLang="zh-CN" dirty="0"/>
          </a:p>
          <a:p>
            <a:r>
              <a:rPr lang="zh-CN" altLang="en-US" dirty="0"/>
              <a:t>每次区间除，如果递归了，那么</a:t>
            </a:r>
            <a:r>
              <a:rPr lang="en-US" altLang="zh-CN" dirty="0"/>
              <a:t>max-min</a:t>
            </a:r>
            <a:r>
              <a:rPr lang="zh-CN" altLang="en-US" dirty="0"/>
              <a:t>都会减半</a:t>
            </a:r>
          </a:p>
        </p:txBody>
      </p:sp>
    </p:spTree>
    <p:extLst>
      <p:ext uri="{BB962C8B-B14F-4D97-AF65-F5344CB8AC3E}">
        <p14:creationId xmlns:p14="http://schemas.microsoft.com/office/powerpoint/2010/main" val="1469910752"/>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3E1BFE-562E-4CDE-A76F-935703357286}"/>
              </a:ext>
            </a:extLst>
          </p:cNvPr>
          <p:cNvSpPr>
            <a:spLocks noGrp="1"/>
          </p:cNvSpPr>
          <p:nvPr>
            <p:ph type="title"/>
          </p:nvPr>
        </p:nvSpPr>
        <p:spPr/>
        <p:txBody>
          <a:bodyPr/>
          <a:lstStyle/>
          <a:p>
            <a:r>
              <a:rPr lang="en-US" altLang="zh-CN" dirty="0"/>
              <a:t>Solution</a:t>
            </a:r>
            <a:endParaRPr lang="zh-CN" altLang="en-US" dirty="0"/>
          </a:p>
        </p:txBody>
      </p:sp>
      <p:sp>
        <p:nvSpPr>
          <p:cNvPr id="3" name="内容占位符 2">
            <a:extLst>
              <a:ext uri="{FF2B5EF4-FFF2-40B4-BE49-F238E27FC236}">
                <a16:creationId xmlns:a16="http://schemas.microsoft.com/office/drawing/2014/main" id="{43C22034-B94E-4E5A-93A6-50770D0AB923}"/>
              </a:ext>
            </a:extLst>
          </p:cNvPr>
          <p:cNvSpPr>
            <a:spLocks noGrp="1"/>
          </p:cNvSpPr>
          <p:nvPr>
            <p:ph idx="1"/>
          </p:nvPr>
        </p:nvSpPr>
        <p:spPr/>
        <p:txBody>
          <a:bodyPr/>
          <a:lstStyle/>
          <a:p>
            <a:r>
              <a:rPr lang="zh-CN" altLang="en-US" dirty="0"/>
              <a:t>考虑每个节点的极差</a:t>
            </a:r>
            <a:endParaRPr lang="en-US" altLang="zh-CN" dirty="0"/>
          </a:p>
          <a:p>
            <a:r>
              <a:rPr lang="zh-CN" altLang="en-US" dirty="0"/>
              <a:t>每次一个节点如果</a:t>
            </a:r>
            <a:r>
              <a:rPr lang="en-US" altLang="zh-CN" dirty="0"/>
              <a:t>[max/d]!=[min/d]</a:t>
            </a:r>
            <a:r>
              <a:rPr lang="zh-CN" altLang="en-US" dirty="0"/>
              <a:t>则发生递归，此时</a:t>
            </a:r>
            <a:r>
              <a:rPr lang="en-US" altLang="zh-CN" dirty="0"/>
              <a:t>max-min</a:t>
            </a:r>
            <a:r>
              <a:rPr lang="zh-CN" altLang="en-US" dirty="0"/>
              <a:t>会减半</a:t>
            </a:r>
            <a:endParaRPr lang="en-US" altLang="zh-CN" dirty="0"/>
          </a:p>
          <a:p>
            <a:r>
              <a:rPr lang="zh-CN" altLang="en-US" dirty="0"/>
              <a:t>一个节点如果不递归，则只需要一个全局减标记</a:t>
            </a:r>
            <a:endParaRPr lang="en-US" altLang="zh-CN" dirty="0"/>
          </a:p>
          <a:p>
            <a:r>
              <a:rPr lang="zh-CN" altLang="en-US" dirty="0"/>
              <a:t>每次区间加可以让线段树上</a:t>
            </a:r>
            <a:r>
              <a:rPr lang="en-US" altLang="zh-CN" dirty="0" err="1"/>
              <a:t>logn</a:t>
            </a:r>
            <a:r>
              <a:rPr lang="zh-CN" altLang="en-US" dirty="0"/>
              <a:t>个节点的</a:t>
            </a:r>
            <a:r>
              <a:rPr lang="en-US" altLang="zh-CN" dirty="0"/>
              <a:t>max-min</a:t>
            </a:r>
            <a:r>
              <a:rPr lang="zh-CN" altLang="en-US" dirty="0"/>
              <a:t>增加</a:t>
            </a:r>
            <a:r>
              <a:rPr lang="en-US" altLang="zh-CN" dirty="0"/>
              <a:t>v</a:t>
            </a:r>
            <a:r>
              <a:rPr lang="zh-CN" altLang="en-US" dirty="0"/>
              <a:t>，于是之后会多递归</a:t>
            </a:r>
            <a:r>
              <a:rPr lang="en-US" altLang="zh-CN" dirty="0" err="1"/>
              <a:t>logn</a:t>
            </a:r>
            <a:r>
              <a:rPr lang="en-US" altLang="zh-CN" dirty="0"/>
              <a:t>*</a:t>
            </a:r>
            <a:r>
              <a:rPr lang="en-US" altLang="zh-CN" dirty="0" err="1"/>
              <a:t>logv</a:t>
            </a:r>
            <a:r>
              <a:rPr lang="zh-CN" altLang="en-US" dirty="0"/>
              <a:t>次</a:t>
            </a:r>
            <a:endParaRPr lang="en-US" altLang="zh-CN" dirty="0"/>
          </a:p>
          <a:p>
            <a:endParaRPr lang="en-US" altLang="zh-CN" dirty="0"/>
          </a:p>
          <a:p>
            <a:r>
              <a:rPr lang="zh-CN" altLang="en-US" dirty="0"/>
              <a:t>于是总时间复杂度为均摊</a:t>
            </a:r>
            <a:r>
              <a:rPr lang="en-US" altLang="zh-CN" dirty="0"/>
              <a:t>O(</a:t>
            </a:r>
            <a:r>
              <a:rPr lang="en-US" altLang="zh-CN" dirty="0" err="1"/>
              <a:t>nlogv+mlognlogv</a:t>
            </a:r>
            <a:r>
              <a:rPr lang="en-US" altLang="zh-CN" dirty="0"/>
              <a:t>)</a:t>
            </a:r>
            <a:endParaRPr lang="zh-CN" altLang="en-US" dirty="0"/>
          </a:p>
        </p:txBody>
      </p:sp>
    </p:spTree>
    <p:extLst>
      <p:ext uri="{BB962C8B-B14F-4D97-AF65-F5344CB8AC3E}">
        <p14:creationId xmlns:p14="http://schemas.microsoft.com/office/powerpoint/2010/main" val="5528383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Code</a:t>
            </a:r>
            <a:endParaRPr lang="zh-CN" altLang="en-US" dirty="0"/>
          </a:p>
        </p:txBody>
      </p:sp>
      <p:pic>
        <p:nvPicPr>
          <p:cNvPr id="89090" name="Picture 2"/>
          <p:cNvPicPr>
            <a:picLocks noGrp="1" noChangeAspect="1" noChangeArrowheads="1"/>
          </p:cNvPicPr>
          <p:nvPr>
            <p:ph idx="1"/>
          </p:nvPr>
        </p:nvPicPr>
        <p:blipFill>
          <a:blip r:embed="rId2" cstate="print"/>
          <a:srcRect/>
          <a:stretch>
            <a:fillRect/>
          </a:stretch>
        </p:blipFill>
        <p:spPr bwMode="auto">
          <a:xfrm>
            <a:off x="838200" y="1690688"/>
            <a:ext cx="7511947" cy="3600400"/>
          </a:xfrm>
          <a:prstGeom prst="rect">
            <a:avLst/>
          </a:prstGeom>
          <a:noFill/>
          <a:ln w="9525">
            <a:noFill/>
            <a:miter lim="800000"/>
            <a:headEnd/>
            <a:tailEnd/>
          </a:ln>
        </p:spPr>
      </p:pic>
    </p:spTree>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UOJ228. </a:t>
            </a:r>
            <a:r>
              <a:rPr lang="zh-CN" altLang="en-US" dirty="0"/>
              <a:t>基础数据结构练习题</a:t>
            </a:r>
          </a:p>
        </p:txBody>
      </p:sp>
      <p:pic>
        <p:nvPicPr>
          <p:cNvPr id="6" name="内容占位符 5">
            <a:extLst>
              <a:ext uri="{FF2B5EF4-FFF2-40B4-BE49-F238E27FC236}">
                <a16:creationId xmlns:a16="http://schemas.microsoft.com/office/drawing/2014/main" id="{4C7623A3-5E01-44F6-979A-77B342ACDD2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690688"/>
            <a:ext cx="9801225" cy="1752600"/>
          </a:xfrm>
        </p:spPr>
      </p:pic>
    </p:spTree>
    <p:extLst>
      <p:ext uri="{BB962C8B-B14F-4D97-AF65-F5344CB8AC3E}">
        <p14:creationId xmlns:p14="http://schemas.microsoft.com/office/powerpoint/2010/main" val="3762292961"/>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Solution</a:t>
            </a:r>
            <a:endParaRPr lang="zh-CN" altLang="en-US" dirty="0"/>
          </a:p>
        </p:txBody>
      </p:sp>
      <p:sp>
        <p:nvSpPr>
          <p:cNvPr id="3" name="内容占位符 2"/>
          <p:cNvSpPr>
            <a:spLocks noGrp="1"/>
          </p:cNvSpPr>
          <p:nvPr>
            <p:ph idx="1"/>
          </p:nvPr>
        </p:nvSpPr>
        <p:spPr/>
        <p:txBody>
          <a:bodyPr/>
          <a:lstStyle/>
          <a:p>
            <a:r>
              <a:rPr lang="en-US" altLang="zh-CN" dirty="0" err="1"/>
              <a:t>sqrt</a:t>
            </a:r>
            <a:r>
              <a:rPr lang="zh-CN" altLang="en-US" dirty="0"/>
              <a:t>这个操作肯定是一个均摊，因为下降很快</a:t>
            </a:r>
            <a:endParaRPr lang="en-US" altLang="zh-CN" dirty="0"/>
          </a:p>
          <a:p>
            <a:r>
              <a:rPr lang="zh-CN" altLang="en-US" dirty="0"/>
              <a:t>但是有区间加，怎么办呢</a:t>
            </a:r>
            <a:endParaRPr lang="en-US" altLang="zh-CN" dirty="0"/>
          </a:p>
          <a:p>
            <a:r>
              <a:rPr lang="zh-CN" altLang="en-US" dirty="0"/>
              <a:t>想一想感觉可以维护值相同的连续段试试？</a:t>
            </a:r>
          </a:p>
        </p:txBody>
      </p:sp>
    </p:spTree>
    <p:extLst>
      <p:ext uri="{BB962C8B-B14F-4D97-AF65-F5344CB8AC3E}">
        <p14:creationId xmlns:p14="http://schemas.microsoft.com/office/powerpoint/2010/main" val="4266494840"/>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Solution</a:t>
            </a:r>
            <a:endParaRPr lang="zh-CN" altLang="en-US" dirty="0"/>
          </a:p>
        </p:txBody>
      </p:sp>
      <p:sp>
        <p:nvSpPr>
          <p:cNvPr id="3" name="内容占位符 2"/>
          <p:cNvSpPr>
            <a:spLocks noGrp="1"/>
          </p:cNvSpPr>
          <p:nvPr>
            <p:ph idx="1"/>
          </p:nvPr>
        </p:nvSpPr>
        <p:spPr/>
        <p:txBody>
          <a:bodyPr/>
          <a:lstStyle/>
          <a:p>
            <a:r>
              <a:rPr lang="zh-CN" altLang="en-US" dirty="0"/>
              <a:t>然后就</a:t>
            </a:r>
            <a:r>
              <a:rPr lang="en-US" altLang="zh-CN" dirty="0"/>
              <a:t>TLE</a:t>
            </a:r>
            <a:r>
              <a:rPr lang="zh-CN" altLang="en-US" dirty="0"/>
              <a:t>了</a:t>
            </a:r>
            <a:endParaRPr lang="en-US" altLang="zh-CN" dirty="0"/>
          </a:p>
          <a:p>
            <a:r>
              <a:rPr lang="zh-CN" altLang="en-US" dirty="0"/>
              <a:t>发现会被奇怪的数据卡</a:t>
            </a:r>
            <a:endParaRPr lang="en-US" altLang="zh-CN" dirty="0"/>
          </a:p>
          <a:p>
            <a:r>
              <a:rPr lang="zh-CN" altLang="en-US" dirty="0"/>
              <a:t>比如</a:t>
            </a:r>
            <a:r>
              <a:rPr lang="en-US" altLang="zh-CN" dirty="0"/>
              <a:t>3 4 3 4 3 4</a:t>
            </a:r>
          </a:p>
          <a:p>
            <a:r>
              <a:rPr lang="zh-CN" altLang="en-US" dirty="0"/>
              <a:t>开</a:t>
            </a:r>
            <a:r>
              <a:rPr lang="en-US" altLang="zh-CN" dirty="0" err="1"/>
              <a:t>sqrt</a:t>
            </a:r>
            <a:r>
              <a:rPr lang="zh-CN" altLang="en-US" dirty="0"/>
              <a:t>后变成</a:t>
            </a:r>
            <a:r>
              <a:rPr lang="en-US" altLang="zh-CN" dirty="0"/>
              <a:t>1 2 1 2 1 2</a:t>
            </a:r>
          </a:p>
          <a:p>
            <a:r>
              <a:rPr lang="zh-CN" altLang="en-US" dirty="0"/>
              <a:t>然后加</a:t>
            </a:r>
            <a:r>
              <a:rPr lang="en-US" altLang="zh-CN" dirty="0"/>
              <a:t>2</a:t>
            </a:r>
            <a:r>
              <a:rPr lang="zh-CN" altLang="en-US" dirty="0"/>
              <a:t>又变成</a:t>
            </a:r>
            <a:r>
              <a:rPr lang="en-US" altLang="zh-CN" dirty="0"/>
              <a:t>3 4 3 4 3 4</a:t>
            </a:r>
          </a:p>
          <a:p>
            <a:r>
              <a:rPr lang="en-US" altLang="zh-CN" dirty="0"/>
              <a:t>Oh no</a:t>
            </a:r>
            <a:r>
              <a:rPr lang="zh-CN" altLang="en-US" dirty="0"/>
              <a:t>！</a:t>
            </a:r>
          </a:p>
        </p:txBody>
      </p:sp>
    </p:spTree>
    <p:extLst>
      <p:ext uri="{BB962C8B-B14F-4D97-AF65-F5344CB8AC3E}">
        <p14:creationId xmlns:p14="http://schemas.microsoft.com/office/powerpoint/2010/main" val="1229586115"/>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Solution</a:t>
            </a:r>
            <a:endParaRPr lang="zh-CN" altLang="en-US" dirty="0"/>
          </a:p>
        </p:txBody>
      </p:sp>
      <p:sp>
        <p:nvSpPr>
          <p:cNvPr id="3" name="内容占位符 2"/>
          <p:cNvSpPr>
            <a:spLocks noGrp="1"/>
          </p:cNvSpPr>
          <p:nvPr>
            <p:ph idx="1"/>
          </p:nvPr>
        </p:nvSpPr>
        <p:spPr/>
        <p:txBody>
          <a:bodyPr/>
          <a:lstStyle/>
          <a:p>
            <a:r>
              <a:rPr lang="zh-CN" altLang="en-US" dirty="0"/>
              <a:t>发现这种情况仅当</a:t>
            </a:r>
            <a:r>
              <a:rPr lang="en-US" altLang="zh-CN" dirty="0"/>
              <a:t>a=b-1</a:t>
            </a:r>
            <a:r>
              <a:rPr lang="zh-CN" altLang="en-US" dirty="0"/>
              <a:t>且</a:t>
            </a:r>
            <a:r>
              <a:rPr lang="en-US" altLang="zh-CN" dirty="0"/>
              <a:t>b</a:t>
            </a:r>
            <a:r>
              <a:rPr lang="zh-CN" altLang="en-US" dirty="0"/>
              <a:t>是完全平方数的时候会出现</a:t>
            </a:r>
            <a:endParaRPr lang="en-US" altLang="zh-CN" dirty="0"/>
          </a:p>
          <a:p>
            <a:r>
              <a:rPr lang="zh-CN" altLang="en-US" dirty="0"/>
              <a:t>于是想办法维护一下区间极差就可以判掉这种情况</a:t>
            </a:r>
            <a:endParaRPr lang="en-US" altLang="zh-CN" dirty="0"/>
          </a:p>
          <a:p>
            <a:r>
              <a:rPr lang="zh-CN" altLang="en-US" dirty="0"/>
              <a:t>由于取</a:t>
            </a:r>
            <a:r>
              <a:rPr lang="en-US" altLang="zh-CN" dirty="0" err="1"/>
              <a:t>sqrt</a:t>
            </a:r>
            <a:r>
              <a:rPr lang="zh-CN" altLang="en-US" dirty="0"/>
              <a:t>的次数是</a:t>
            </a:r>
            <a:r>
              <a:rPr lang="en-US" altLang="zh-CN" dirty="0"/>
              <a:t>O( </a:t>
            </a:r>
            <a:r>
              <a:rPr lang="en-US" altLang="zh-CN" dirty="0" err="1"/>
              <a:t>loglogv</a:t>
            </a:r>
            <a:r>
              <a:rPr lang="en-US" altLang="zh-CN" dirty="0"/>
              <a:t> )</a:t>
            </a:r>
            <a:r>
              <a:rPr lang="zh-CN" altLang="en-US" dirty="0"/>
              <a:t>的</a:t>
            </a:r>
            <a:endParaRPr lang="en-US" altLang="zh-CN" dirty="0"/>
          </a:p>
          <a:p>
            <a:r>
              <a:rPr lang="zh-CN" altLang="en-US" dirty="0"/>
              <a:t>所以总复杂度是</a:t>
            </a:r>
            <a:r>
              <a:rPr lang="en-US" altLang="zh-CN" dirty="0"/>
              <a:t>O( (</a:t>
            </a:r>
            <a:r>
              <a:rPr lang="en-US" altLang="zh-CN" dirty="0" err="1"/>
              <a:t>n+m</a:t>
            </a:r>
            <a:r>
              <a:rPr lang="en-US" altLang="zh-CN" dirty="0"/>
              <a:t>)</a:t>
            </a:r>
            <a:r>
              <a:rPr lang="en-US" altLang="zh-CN" dirty="0" err="1"/>
              <a:t>lognloglogv</a:t>
            </a:r>
            <a:r>
              <a:rPr lang="en-US" altLang="zh-CN" dirty="0"/>
              <a:t> )</a:t>
            </a:r>
          </a:p>
          <a:p>
            <a:r>
              <a:rPr lang="zh-CN" altLang="en-US" dirty="0"/>
              <a:t>大概是使用所有连续段以外相邻位置的差来作为势能的均摊</a:t>
            </a:r>
          </a:p>
        </p:txBody>
      </p:sp>
    </p:spTree>
    <p:extLst>
      <p:ext uri="{BB962C8B-B14F-4D97-AF65-F5344CB8AC3E}">
        <p14:creationId xmlns:p14="http://schemas.microsoft.com/office/powerpoint/2010/main" val="985167422"/>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5EE414-B690-4F9D-ABDB-093BF4C066D8}"/>
              </a:ext>
            </a:extLst>
          </p:cNvPr>
          <p:cNvSpPr>
            <a:spLocks noGrp="1"/>
          </p:cNvSpPr>
          <p:nvPr>
            <p:ph type="title"/>
          </p:nvPr>
        </p:nvSpPr>
        <p:spPr/>
        <p:txBody>
          <a:bodyPr>
            <a:normAutofit/>
          </a:bodyPr>
          <a:lstStyle/>
          <a:p>
            <a:r>
              <a:rPr lang="en-US" altLang="zh-CN" dirty="0"/>
              <a:t>Luogu5068 [Ynoi2015]</a:t>
            </a:r>
            <a:r>
              <a:rPr lang="zh-CN" altLang="en-US" dirty="0"/>
              <a:t>我回来了</a:t>
            </a:r>
            <a:r>
              <a:rPr lang="en-US" altLang="zh-CN" dirty="0"/>
              <a:t>&amp;</a:t>
            </a:r>
            <a:r>
              <a:rPr lang="zh-CN" altLang="en-US" dirty="0"/>
              <a:t> </a:t>
            </a:r>
            <a:r>
              <a:rPr lang="en-US" altLang="zh-CN" dirty="0"/>
              <a:t>[Code+#7]</a:t>
            </a:r>
            <a:r>
              <a:rPr lang="zh-CN" altLang="en-US" dirty="0"/>
              <a:t>教科书般的亵渎</a:t>
            </a:r>
          </a:p>
        </p:txBody>
      </p:sp>
      <p:sp>
        <p:nvSpPr>
          <p:cNvPr id="3" name="内容占位符 2">
            <a:extLst>
              <a:ext uri="{FF2B5EF4-FFF2-40B4-BE49-F238E27FC236}">
                <a16:creationId xmlns:a16="http://schemas.microsoft.com/office/drawing/2014/main" id="{E5116B73-A14F-4601-927C-46EEE1F32BD4}"/>
              </a:ext>
            </a:extLst>
          </p:cNvPr>
          <p:cNvSpPr>
            <a:spLocks noGrp="1"/>
          </p:cNvSpPr>
          <p:nvPr>
            <p:ph idx="1"/>
          </p:nvPr>
        </p:nvSpPr>
        <p:spPr/>
        <p:txBody>
          <a:bodyPr>
            <a:normAutofit/>
          </a:bodyPr>
          <a:lstStyle/>
          <a:p>
            <a:r>
              <a:rPr lang="zh-CN" altLang="en-US" sz="2000" dirty="0"/>
              <a:t>珂朵莉在玩炉石传说的时候总是打不出教科书般的亵渎，于是他重新写了一个炉石传说’，并且将亵渎的描述改为：“等概率随机在 </a:t>
            </a:r>
            <a:r>
              <a:rPr lang="en-US" altLang="zh-CN" sz="2000" dirty="0"/>
              <a:t>[L,R]</a:t>
            </a:r>
            <a:r>
              <a:rPr lang="zh-CN" altLang="en-US" sz="2000" dirty="0"/>
              <a:t> 中选出一个整数作为伤害值 </a:t>
            </a:r>
            <a:r>
              <a:rPr lang="en-US" altLang="zh-CN" sz="2000" dirty="0"/>
              <a:t>d</a:t>
            </a:r>
            <a:r>
              <a:rPr lang="zh-CN" altLang="en-US" sz="2000" dirty="0"/>
              <a:t>，对所有随从造成 </a:t>
            </a:r>
            <a:r>
              <a:rPr lang="en-US" altLang="zh-CN" sz="2000" dirty="0"/>
              <a:t>d</a:t>
            </a:r>
            <a:r>
              <a:rPr lang="zh-CN" altLang="en-US" sz="2000" dirty="0"/>
              <a:t> 点伤害，如果有随从死亡，则再次施放该法术，但伤害值不重新随机；如果没有随从死亡，则停止释放”，还去掉了场面上随从上限和亵渎最多触发</a:t>
            </a:r>
            <a:r>
              <a:rPr lang="en-US" altLang="zh-CN" sz="2000" dirty="0"/>
              <a:t>14</a:t>
            </a:r>
            <a:r>
              <a:rPr lang="zh-CN" altLang="en-US" sz="2000" dirty="0"/>
              <a:t>次的限制。</a:t>
            </a:r>
          </a:p>
          <a:p>
            <a:r>
              <a:rPr lang="zh-CN" altLang="en-US" sz="2000" dirty="0"/>
              <a:t>珂朵莉不知道这个改版亵渎的效果怎么样，于是他打算进行一些测试，其中共进行 </a:t>
            </a:r>
            <a:r>
              <a:rPr lang="en-US" altLang="zh-CN" sz="2000" dirty="0"/>
              <a:t>m</a:t>
            </a:r>
            <a:r>
              <a:rPr lang="zh-CN" altLang="en-US" sz="2000" dirty="0"/>
              <a:t> 次如下类型的操作：</a:t>
            </a:r>
          </a:p>
          <a:p>
            <a:r>
              <a:rPr lang="zh-CN" altLang="en-US" sz="2000" dirty="0"/>
              <a:t>在场面上加入一个血量为 </a:t>
            </a:r>
            <a:r>
              <a:rPr lang="en-US" altLang="zh-CN" sz="2000" dirty="0"/>
              <a:t>h</a:t>
            </a:r>
            <a:r>
              <a:rPr lang="zh-CN" altLang="en-US" sz="2000" dirty="0"/>
              <a:t> 的随从，这里随从的血量都不能超过 </a:t>
            </a:r>
            <a:r>
              <a:rPr lang="en-US" altLang="zh-CN" sz="2000" dirty="0"/>
              <a:t>n</a:t>
            </a:r>
            <a:r>
              <a:rPr lang="zh-CN" altLang="en-US" sz="2000" dirty="0"/>
              <a:t>；</a:t>
            </a:r>
          </a:p>
          <a:p>
            <a:r>
              <a:rPr lang="zh-CN" altLang="en-US" sz="2000" dirty="0"/>
              <a:t>给定 </a:t>
            </a:r>
            <a:r>
              <a:rPr lang="en-US" altLang="zh-CN" sz="2000" dirty="0"/>
              <a:t>L, R</a:t>
            </a:r>
            <a:r>
              <a:rPr lang="zh-CN" altLang="en-US" sz="2000" dirty="0"/>
              <a:t>，询问亵渎期望触发多少次；</a:t>
            </a:r>
          </a:p>
          <a:p>
            <a:r>
              <a:rPr lang="zh-CN" altLang="en-US" sz="2000" dirty="0"/>
              <a:t>珂朵莉只会做操作</a:t>
            </a:r>
            <a:r>
              <a:rPr lang="en-US" altLang="zh-CN" sz="2000" dirty="0"/>
              <a:t>1</a:t>
            </a:r>
            <a:r>
              <a:rPr lang="zh-CN" altLang="en-US" sz="2000" dirty="0"/>
              <a:t>，于是他就把操作</a:t>
            </a:r>
            <a:r>
              <a:rPr lang="en-US" altLang="zh-CN" sz="2000" dirty="0"/>
              <a:t>2</a:t>
            </a:r>
            <a:r>
              <a:rPr lang="zh-CN" altLang="en-US" sz="2000" dirty="0"/>
              <a:t>交给你啦。</a:t>
            </a:r>
          </a:p>
          <a:p>
            <a:r>
              <a:rPr lang="zh-CN" altLang="en-US" sz="2000" dirty="0"/>
              <a:t>保证： </a:t>
            </a:r>
            <a:r>
              <a:rPr lang="en-US" altLang="zh-CN" sz="2000" dirty="0"/>
              <a:t>n&lt;=1e5</a:t>
            </a:r>
            <a:r>
              <a:rPr lang="zh-CN" altLang="en-US" sz="2000" dirty="0"/>
              <a:t>，</a:t>
            </a:r>
            <a:r>
              <a:rPr lang="en-US" altLang="zh-CN" sz="2000" dirty="0"/>
              <a:t>h&lt;=n</a:t>
            </a:r>
            <a:r>
              <a:rPr lang="zh-CN" altLang="en-US" sz="2000" dirty="0"/>
              <a:t>，</a:t>
            </a:r>
            <a:r>
              <a:rPr lang="en-US" altLang="zh-CN" sz="2000" dirty="0"/>
              <a:t>m&lt;=1e6</a:t>
            </a:r>
            <a:r>
              <a:rPr lang="zh-CN" altLang="en-US" sz="2000" dirty="0"/>
              <a:t>；</a:t>
            </a:r>
          </a:p>
        </p:txBody>
      </p:sp>
    </p:spTree>
    <p:extLst>
      <p:ext uri="{BB962C8B-B14F-4D97-AF65-F5344CB8AC3E}">
        <p14:creationId xmlns:p14="http://schemas.microsoft.com/office/powerpoint/2010/main" val="2491402434"/>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352E62-41FD-4A52-930B-0B74035A4928}"/>
              </a:ext>
            </a:extLst>
          </p:cNvPr>
          <p:cNvSpPr>
            <a:spLocks noGrp="1"/>
          </p:cNvSpPr>
          <p:nvPr>
            <p:ph type="title"/>
          </p:nvPr>
        </p:nvSpPr>
        <p:spPr/>
        <p:txBody>
          <a:bodyPr/>
          <a:lstStyle/>
          <a:p>
            <a:r>
              <a:rPr lang="en-US" altLang="zh-CN" dirty="0"/>
              <a:t>Solution</a:t>
            </a:r>
            <a:endParaRPr lang="zh-CN" altLang="en-US" dirty="0"/>
          </a:p>
        </p:txBody>
      </p:sp>
      <p:sp>
        <p:nvSpPr>
          <p:cNvPr id="3" name="内容占位符 2">
            <a:extLst>
              <a:ext uri="{FF2B5EF4-FFF2-40B4-BE49-F238E27FC236}">
                <a16:creationId xmlns:a16="http://schemas.microsoft.com/office/drawing/2014/main" id="{039607E7-BBAD-4D50-B54D-61A6795CB3F1}"/>
              </a:ext>
            </a:extLst>
          </p:cNvPr>
          <p:cNvSpPr>
            <a:spLocks noGrp="1"/>
          </p:cNvSpPr>
          <p:nvPr>
            <p:ph idx="1"/>
          </p:nvPr>
        </p:nvSpPr>
        <p:spPr/>
        <p:txBody>
          <a:bodyPr>
            <a:normAutofit/>
          </a:bodyPr>
          <a:lstStyle/>
          <a:p>
            <a:r>
              <a:rPr lang="zh-CN" altLang="en-US" dirty="0"/>
              <a:t>我们考虑亵渎什么时候可以被触发</a:t>
            </a:r>
          </a:p>
          <a:p>
            <a:r>
              <a:rPr lang="zh-CN" altLang="en-US" dirty="0"/>
              <a:t>首先他一定会触发一次，那么这个时候需要让场上所有人的血量</a:t>
            </a:r>
            <a:r>
              <a:rPr lang="en-US" altLang="zh-CN" dirty="0"/>
              <a:t>-d</a:t>
            </a:r>
            <a:r>
              <a:rPr lang="zh-CN" altLang="en-US" dirty="0"/>
              <a:t>，想要触发下一次，一定需要有一个人的血量在</a:t>
            </a:r>
            <a:r>
              <a:rPr lang="en-US" altLang="zh-CN" dirty="0"/>
              <a:t>[1,d]</a:t>
            </a:r>
            <a:r>
              <a:rPr lang="zh-CN" altLang="en-US" dirty="0"/>
              <a:t>的范围内，如果触发第三次呢？不难发现就是需要有一个人的血量在</a:t>
            </a:r>
            <a:r>
              <a:rPr lang="en-US" altLang="zh-CN" dirty="0"/>
              <a:t>[d+1,2d]</a:t>
            </a:r>
            <a:r>
              <a:rPr lang="zh-CN" altLang="en-US" dirty="0"/>
              <a:t>的范围内，以此类推</a:t>
            </a:r>
            <a:endParaRPr lang="en-US" altLang="zh-CN" dirty="0"/>
          </a:p>
          <a:p>
            <a:r>
              <a:rPr lang="zh-CN" altLang="en-US" dirty="0"/>
              <a:t>所以对于伤害值为</a:t>
            </a:r>
            <a:r>
              <a:rPr lang="en-US" altLang="zh-CN" dirty="0"/>
              <a:t>d</a:t>
            </a:r>
            <a:r>
              <a:rPr lang="zh-CN" altLang="en-US" dirty="0"/>
              <a:t>的情况，亵渎能够被触发的次数就是最大的</a:t>
            </a:r>
            <a:r>
              <a:rPr lang="en-US" altLang="zh-CN" dirty="0"/>
              <a:t>k</a:t>
            </a:r>
            <a:r>
              <a:rPr lang="zh-CN" altLang="en-US" dirty="0"/>
              <a:t>，使得对任意</a:t>
            </a:r>
            <a:r>
              <a:rPr lang="en-US" altLang="zh-CN" dirty="0" err="1"/>
              <a:t>i</a:t>
            </a:r>
            <a:r>
              <a:rPr lang="zh-CN" altLang="en-US" dirty="0"/>
              <a:t>在</a:t>
            </a:r>
            <a:r>
              <a:rPr lang="en-US" altLang="zh-CN" dirty="0"/>
              <a:t>[1,k),</a:t>
            </a:r>
            <a:r>
              <a:rPr lang="zh-CN" altLang="en-US" dirty="0"/>
              <a:t>存在</a:t>
            </a:r>
            <a:r>
              <a:rPr lang="en-US" altLang="zh-CN" dirty="0"/>
              <a:t> </a:t>
            </a:r>
            <a:r>
              <a:rPr lang="en-US" altLang="zh-CN" dirty="0" err="1"/>
              <a:t>hj</a:t>
            </a:r>
            <a:r>
              <a:rPr lang="en-US" altLang="zh-CN" dirty="0"/>
              <a:t>∈[</a:t>
            </a:r>
            <a:r>
              <a:rPr lang="en-US" altLang="zh-CN" dirty="0" err="1"/>
              <a:t>i</a:t>
            </a:r>
            <a:r>
              <a:rPr lang="en-US" altLang="zh-CN" dirty="0"/>
              <a:t>*(d-1)+1,i*d)</a:t>
            </a:r>
          </a:p>
          <a:p>
            <a:r>
              <a:rPr lang="zh-CN" altLang="en-US" dirty="0"/>
              <a:t>因为每次只有插入一个数，所以我们发现对每个</a:t>
            </a:r>
            <a:r>
              <a:rPr lang="en-US" altLang="zh-CN" dirty="0"/>
              <a:t>d</a:t>
            </a:r>
            <a:r>
              <a:rPr lang="zh-CN" altLang="en-US" dirty="0"/>
              <a:t>，</a:t>
            </a:r>
            <a:r>
              <a:rPr lang="en-US" altLang="zh-CN" dirty="0"/>
              <a:t>k</a:t>
            </a:r>
            <a:r>
              <a:rPr lang="zh-CN" altLang="en-US" dirty="0"/>
              <a:t>一定会逐渐变大</a:t>
            </a:r>
          </a:p>
          <a:p>
            <a:endParaRPr lang="zh-CN" altLang="en-US" dirty="0"/>
          </a:p>
        </p:txBody>
      </p:sp>
    </p:spTree>
    <p:extLst>
      <p:ext uri="{BB962C8B-B14F-4D97-AF65-F5344CB8AC3E}">
        <p14:creationId xmlns:p14="http://schemas.microsoft.com/office/powerpoint/2010/main" val="2141048439"/>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7C19D5-13FE-41FC-9844-10ED927ABEA2}"/>
              </a:ext>
            </a:extLst>
          </p:cNvPr>
          <p:cNvSpPr>
            <a:spLocks noGrp="1"/>
          </p:cNvSpPr>
          <p:nvPr>
            <p:ph type="title"/>
          </p:nvPr>
        </p:nvSpPr>
        <p:spPr/>
        <p:txBody>
          <a:bodyPr/>
          <a:lstStyle/>
          <a:p>
            <a:r>
              <a:rPr lang="en-US" altLang="zh-CN" dirty="0"/>
              <a:t>Solution</a:t>
            </a:r>
            <a:endParaRPr lang="zh-CN" altLang="en-US" dirty="0"/>
          </a:p>
        </p:txBody>
      </p:sp>
      <p:sp>
        <p:nvSpPr>
          <p:cNvPr id="3" name="内容占位符 2">
            <a:extLst>
              <a:ext uri="{FF2B5EF4-FFF2-40B4-BE49-F238E27FC236}">
                <a16:creationId xmlns:a16="http://schemas.microsoft.com/office/drawing/2014/main" id="{42A3E022-57FA-48CC-8CC3-9AAA2C8195A9}"/>
              </a:ext>
            </a:extLst>
          </p:cNvPr>
          <p:cNvSpPr>
            <a:spLocks noGrp="1"/>
          </p:cNvSpPr>
          <p:nvPr>
            <p:ph idx="1"/>
          </p:nvPr>
        </p:nvSpPr>
        <p:spPr/>
        <p:txBody>
          <a:bodyPr>
            <a:normAutofit/>
          </a:bodyPr>
          <a:lstStyle/>
          <a:p>
            <a:r>
              <a:rPr lang="zh-CN" altLang="en-US" dirty="0"/>
              <a:t>变化量是多少呢？</a:t>
            </a:r>
            <a:endParaRPr lang="en-US" altLang="zh-CN" dirty="0"/>
          </a:p>
          <a:p>
            <a:r>
              <a:rPr lang="zh-CN" altLang="en-US" dirty="0"/>
              <a:t>可以发现这个实际上是</a:t>
            </a:r>
            <a:r>
              <a:rPr lang="en-US" altLang="zh-CN" dirty="0"/>
              <a:t>n/1+n/2+…+n/n=O( </a:t>
            </a:r>
            <a:r>
              <a:rPr lang="en-US" altLang="zh-CN" dirty="0" err="1"/>
              <a:t>nlogn</a:t>
            </a:r>
            <a:r>
              <a:rPr lang="en-US" altLang="zh-CN" dirty="0"/>
              <a:t> )</a:t>
            </a:r>
            <a:r>
              <a:rPr lang="zh-CN" altLang="en-US" dirty="0"/>
              <a:t>，是一个调和级数</a:t>
            </a:r>
            <a:endParaRPr lang="en-US" altLang="zh-CN" dirty="0"/>
          </a:p>
          <a:p>
            <a:r>
              <a:rPr lang="zh-CN" altLang="en-US" dirty="0"/>
              <a:t>我们用平衡树维护每个</a:t>
            </a:r>
            <a:r>
              <a:rPr lang="en-US" altLang="zh-CN" dirty="0"/>
              <a:t>d</a:t>
            </a:r>
            <a:r>
              <a:rPr lang="zh-CN" altLang="en-US" dirty="0"/>
              <a:t>当前延伸到的位置，每次插入</a:t>
            </a:r>
            <a:r>
              <a:rPr lang="en-US" altLang="zh-CN" dirty="0"/>
              <a:t>x</a:t>
            </a:r>
            <a:r>
              <a:rPr lang="zh-CN" altLang="en-US" dirty="0"/>
              <a:t>的时候即在平衡树上暴力找出有哪些</a:t>
            </a:r>
            <a:r>
              <a:rPr lang="en-US" altLang="zh-CN" dirty="0"/>
              <a:t>d</a:t>
            </a:r>
            <a:r>
              <a:rPr lang="zh-CN" altLang="en-US" dirty="0"/>
              <a:t>需要继续向后延伸，然后一直延伸</a:t>
            </a:r>
            <a:endParaRPr lang="en-US" altLang="zh-CN" dirty="0"/>
          </a:p>
          <a:p>
            <a:r>
              <a:rPr lang="zh-CN" altLang="en-US" dirty="0"/>
              <a:t>每次一个</a:t>
            </a:r>
            <a:r>
              <a:rPr lang="en-US" altLang="zh-CN" dirty="0"/>
              <a:t>d</a:t>
            </a:r>
            <a:r>
              <a:rPr lang="zh-CN" altLang="en-US" dirty="0"/>
              <a:t>改变了延伸到的位置后需要一个树状数组进行单点修改</a:t>
            </a:r>
            <a:endParaRPr lang="en-US" altLang="zh-CN" dirty="0"/>
          </a:p>
          <a:p>
            <a:r>
              <a:rPr lang="zh-CN" altLang="en-US" dirty="0"/>
              <a:t>总时间复杂度</a:t>
            </a:r>
            <a:r>
              <a:rPr lang="en-US" altLang="zh-CN" dirty="0"/>
              <a:t>O( nlog^2n + </a:t>
            </a:r>
            <a:r>
              <a:rPr lang="en-US" altLang="zh-CN" dirty="0" err="1"/>
              <a:t>mlogn</a:t>
            </a:r>
            <a:r>
              <a:rPr lang="en-US" altLang="zh-CN" dirty="0"/>
              <a:t> )</a:t>
            </a:r>
            <a:endParaRPr lang="zh-CN" altLang="en-US" dirty="0"/>
          </a:p>
        </p:txBody>
      </p:sp>
    </p:spTree>
    <p:extLst>
      <p:ext uri="{BB962C8B-B14F-4D97-AF65-F5344CB8AC3E}">
        <p14:creationId xmlns:p14="http://schemas.microsoft.com/office/powerpoint/2010/main" val="2042271744"/>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25F42F-2699-468F-B6E8-013AB9F1AB1A}"/>
              </a:ext>
            </a:extLst>
          </p:cNvPr>
          <p:cNvSpPr>
            <a:spLocks noGrp="1"/>
          </p:cNvSpPr>
          <p:nvPr>
            <p:ph type="title"/>
          </p:nvPr>
        </p:nvSpPr>
        <p:spPr/>
        <p:txBody>
          <a:bodyPr/>
          <a:lstStyle/>
          <a:p>
            <a:r>
              <a:rPr lang="en-US" altLang="zh-CN" dirty="0"/>
              <a:t>Luogu7447 [Ynoi2007] </a:t>
            </a:r>
            <a:r>
              <a:rPr lang="en-US" altLang="zh-CN" dirty="0" err="1"/>
              <a:t>rgxsxrs</a:t>
            </a:r>
            <a:endParaRPr lang="zh-CN" altLang="en-US" dirty="0"/>
          </a:p>
        </p:txBody>
      </p:sp>
      <p:sp>
        <p:nvSpPr>
          <p:cNvPr id="3" name="内容占位符 2">
            <a:extLst>
              <a:ext uri="{FF2B5EF4-FFF2-40B4-BE49-F238E27FC236}">
                <a16:creationId xmlns:a16="http://schemas.microsoft.com/office/drawing/2014/main" id="{EBD0C627-80D5-41E6-99ED-7D4A55D65ADA}"/>
              </a:ext>
            </a:extLst>
          </p:cNvPr>
          <p:cNvSpPr>
            <a:spLocks noGrp="1"/>
          </p:cNvSpPr>
          <p:nvPr>
            <p:ph idx="1"/>
          </p:nvPr>
        </p:nvSpPr>
        <p:spPr/>
        <p:txBody>
          <a:bodyPr/>
          <a:lstStyle/>
          <a:p>
            <a:endParaRPr lang="en-US" altLang="zh-CN" dirty="0"/>
          </a:p>
          <a:p>
            <a:endParaRPr lang="en-US" altLang="zh-CN" dirty="0"/>
          </a:p>
          <a:p>
            <a:endParaRPr lang="en-US" altLang="zh-CN" dirty="0"/>
          </a:p>
          <a:p>
            <a:r>
              <a:rPr lang="en-US" altLang="zh-CN" dirty="0" err="1"/>
              <a:t>n,m</a:t>
            </a:r>
            <a:r>
              <a:rPr lang="en-US" altLang="zh-CN" dirty="0"/>
              <a:t>&lt;=5e5</a:t>
            </a:r>
            <a:r>
              <a:rPr lang="zh-CN" altLang="en-US" dirty="0"/>
              <a:t>，</a:t>
            </a:r>
            <a:r>
              <a:rPr lang="en-US" altLang="zh-CN" dirty="0"/>
              <a:t>1&lt;=</a:t>
            </a:r>
            <a:r>
              <a:rPr lang="en-US" altLang="zh-CN" dirty="0" err="1"/>
              <a:t>x,ai</a:t>
            </a:r>
            <a:r>
              <a:rPr lang="en-US" altLang="zh-CN" dirty="0"/>
              <a:t>&lt;=1e9</a:t>
            </a:r>
            <a:r>
              <a:rPr lang="zh-CN" altLang="en-US" dirty="0"/>
              <a:t>，</a:t>
            </a:r>
            <a:r>
              <a:rPr lang="en-US" altLang="zh-CN" dirty="0"/>
              <a:t>6s</a:t>
            </a:r>
            <a:endParaRPr lang="zh-CN" altLang="en-US" dirty="0"/>
          </a:p>
        </p:txBody>
      </p:sp>
      <p:pic>
        <p:nvPicPr>
          <p:cNvPr id="5" name="图片 4">
            <a:extLst>
              <a:ext uri="{FF2B5EF4-FFF2-40B4-BE49-F238E27FC236}">
                <a16:creationId xmlns:a16="http://schemas.microsoft.com/office/drawing/2014/main" id="{2FAAB52E-C99D-4CA9-925B-8DBCC0B2AF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825624"/>
            <a:ext cx="5042483" cy="1444147"/>
          </a:xfrm>
          <a:prstGeom prst="rect">
            <a:avLst/>
          </a:prstGeom>
        </p:spPr>
      </p:pic>
    </p:spTree>
    <p:extLst>
      <p:ext uri="{BB962C8B-B14F-4D97-AF65-F5344CB8AC3E}">
        <p14:creationId xmlns:p14="http://schemas.microsoft.com/office/powerpoint/2010/main" val="1683468773"/>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5EE023-6273-44D5-BC0C-001FD7EF8A76}"/>
              </a:ext>
            </a:extLst>
          </p:cNvPr>
          <p:cNvSpPr>
            <a:spLocks noGrp="1"/>
          </p:cNvSpPr>
          <p:nvPr>
            <p:ph type="title"/>
          </p:nvPr>
        </p:nvSpPr>
        <p:spPr/>
        <p:txBody>
          <a:bodyPr/>
          <a:lstStyle/>
          <a:p>
            <a:r>
              <a:rPr lang="en-US" altLang="zh-CN" dirty="0"/>
              <a:t>Solution</a:t>
            </a:r>
            <a:endParaRPr lang="zh-CN" altLang="en-US" dirty="0"/>
          </a:p>
        </p:txBody>
      </p:sp>
      <p:sp>
        <p:nvSpPr>
          <p:cNvPr id="3" name="内容占位符 2">
            <a:extLst>
              <a:ext uri="{FF2B5EF4-FFF2-40B4-BE49-F238E27FC236}">
                <a16:creationId xmlns:a16="http://schemas.microsoft.com/office/drawing/2014/main" id="{D31BAE34-4FC0-4171-A193-8870AB59402E}"/>
              </a:ext>
            </a:extLst>
          </p:cNvPr>
          <p:cNvSpPr>
            <a:spLocks noGrp="1"/>
          </p:cNvSpPr>
          <p:nvPr>
            <p:ph idx="1"/>
          </p:nvPr>
        </p:nvSpPr>
        <p:spPr/>
        <p:txBody>
          <a:bodyPr>
            <a:normAutofit/>
          </a:bodyPr>
          <a:lstStyle/>
          <a:p>
            <a:r>
              <a:rPr lang="zh-CN" altLang="en-US" dirty="0"/>
              <a:t>考虑用一种特殊的值域分块方法，按值在</a:t>
            </a:r>
            <a:r>
              <a:rPr lang="en-US" altLang="zh-CN" dirty="0"/>
              <a:t>[0,1)</a:t>
            </a:r>
            <a:r>
              <a:rPr lang="zh-CN" altLang="en-US" dirty="0"/>
              <a:t>，</a:t>
            </a:r>
            <a:r>
              <a:rPr lang="en-US" altLang="zh-CN" dirty="0"/>
              <a:t>[1,2)</a:t>
            </a:r>
            <a:r>
              <a:rPr lang="zh-CN" altLang="en-US" dirty="0"/>
              <a:t>，</a:t>
            </a:r>
            <a:r>
              <a:rPr lang="en-US" altLang="zh-CN" dirty="0"/>
              <a:t>[2,4)</a:t>
            </a:r>
            <a:r>
              <a:rPr lang="zh-CN" altLang="en-US" dirty="0"/>
              <a:t>，</a:t>
            </a:r>
            <a:r>
              <a:rPr lang="en-US" altLang="zh-CN" dirty="0"/>
              <a:t>[4,8)</a:t>
            </a:r>
            <a:r>
              <a:rPr lang="zh-CN" altLang="en-US" dirty="0"/>
              <a:t>，</a:t>
            </a:r>
            <a:r>
              <a:rPr lang="en-US" altLang="zh-CN" dirty="0"/>
              <a:t>[8,16)…</a:t>
            </a:r>
            <a:r>
              <a:rPr lang="zh-CN" altLang="en-US" dirty="0"/>
              <a:t>进行分块，这样共有</a:t>
            </a:r>
            <a:r>
              <a:rPr lang="en-US" altLang="zh-CN" dirty="0"/>
              <a:t>O(</a:t>
            </a:r>
            <a:r>
              <a:rPr lang="en-US" altLang="zh-CN" dirty="0" err="1"/>
              <a:t>logv</a:t>
            </a:r>
            <a:r>
              <a:rPr lang="en-US" altLang="zh-CN" dirty="0"/>
              <a:t>)</a:t>
            </a:r>
            <a:r>
              <a:rPr lang="zh-CN" altLang="en-US" dirty="0"/>
              <a:t>块</a:t>
            </a:r>
            <a:endParaRPr lang="en-US" altLang="zh-CN" dirty="0"/>
          </a:p>
          <a:p>
            <a:r>
              <a:rPr lang="zh-CN" altLang="en-US" dirty="0"/>
              <a:t>每次区间大于</a:t>
            </a:r>
            <a:r>
              <a:rPr lang="en-US" altLang="zh-CN" dirty="0"/>
              <a:t>x</a:t>
            </a:r>
            <a:r>
              <a:rPr lang="zh-CN" altLang="en-US" dirty="0"/>
              <a:t>减去</a:t>
            </a:r>
            <a:r>
              <a:rPr lang="en-US" altLang="zh-CN" dirty="0"/>
              <a:t>x</a:t>
            </a:r>
            <a:r>
              <a:rPr lang="zh-CN" altLang="en-US" dirty="0"/>
              <a:t>时，对于一个块</a:t>
            </a:r>
            <a:r>
              <a:rPr lang="en-US" altLang="zh-CN" dirty="0"/>
              <a:t>[2^k,2^(k+1))</a:t>
            </a:r>
            <a:r>
              <a:rPr lang="zh-CN" altLang="en-US" dirty="0"/>
              <a:t>：</a:t>
            </a:r>
            <a:endParaRPr lang="en-US" altLang="zh-CN" dirty="0"/>
          </a:p>
          <a:p>
            <a:r>
              <a:rPr lang="en-US" altLang="zh-CN" dirty="0"/>
              <a:t>1. </a:t>
            </a:r>
            <a:r>
              <a:rPr lang="zh-CN" altLang="en-US" dirty="0"/>
              <a:t>若</a:t>
            </a:r>
            <a:r>
              <a:rPr lang="en-US" altLang="zh-CN" dirty="0"/>
              <a:t>2^k&gt;x</a:t>
            </a:r>
            <a:r>
              <a:rPr lang="zh-CN" altLang="en-US" dirty="0"/>
              <a:t>，则在这个块中的所有元素一定需要减去一个</a:t>
            </a:r>
            <a:r>
              <a:rPr lang="en-US" altLang="zh-CN" dirty="0"/>
              <a:t>x</a:t>
            </a:r>
          </a:p>
          <a:p>
            <a:r>
              <a:rPr lang="en-US" altLang="zh-CN" dirty="0"/>
              <a:t>2. </a:t>
            </a:r>
            <a:r>
              <a:rPr lang="zh-CN" altLang="en-US" dirty="0"/>
              <a:t>若</a:t>
            </a:r>
            <a:r>
              <a:rPr lang="en-US" altLang="zh-CN" dirty="0"/>
              <a:t>2^(k+1)&lt;=x</a:t>
            </a:r>
            <a:r>
              <a:rPr lang="zh-CN" altLang="en-US" dirty="0"/>
              <a:t>，则在这个块中的所有元素一定不需要减去一个</a:t>
            </a:r>
            <a:r>
              <a:rPr lang="en-US" altLang="zh-CN" dirty="0"/>
              <a:t>x</a:t>
            </a:r>
          </a:p>
          <a:p>
            <a:r>
              <a:rPr lang="en-US" altLang="zh-CN" dirty="0"/>
              <a:t>3. </a:t>
            </a:r>
            <a:r>
              <a:rPr lang="zh-CN" altLang="en-US" dirty="0"/>
              <a:t>若</a:t>
            </a:r>
            <a:r>
              <a:rPr lang="en-US" altLang="zh-CN" dirty="0"/>
              <a:t>2^k&lt;=x&lt;2^(k+1)</a:t>
            </a:r>
            <a:r>
              <a:rPr lang="zh-CN" altLang="en-US" dirty="0"/>
              <a:t>，则这个块中最大的某几个元素需要减去一个</a:t>
            </a:r>
            <a:r>
              <a:rPr lang="en-US" altLang="zh-CN" dirty="0"/>
              <a:t>x</a:t>
            </a:r>
            <a:endParaRPr lang="zh-CN" altLang="en-US" dirty="0"/>
          </a:p>
        </p:txBody>
      </p:sp>
    </p:spTree>
    <p:extLst>
      <p:ext uri="{BB962C8B-B14F-4D97-AF65-F5344CB8AC3E}">
        <p14:creationId xmlns:p14="http://schemas.microsoft.com/office/powerpoint/2010/main" val="3042942429"/>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510326-D737-45B0-910D-348D82D0B640}"/>
              </a:ext>
            </a:extLst>
          </p:cNvPr>
          <p:cNvSpPr>
            <a:spLocks noGrp="1"/>
          </p:cNvSpPr>
          <p:nvPr>
            <p:ph type="title"/>
          </p:nvPr>
        </p:nvSpPr>
        <p:spPr/>
        <p:txBody>
          <a:bodyPr/>
          <a:lstStyle/>
          <a:p>
            <a:r>
              <a:rPr lang="en-US" altLang="zh-CN" dirty="0"/>
              <a:t>Solution</a:t>
            </a:r>
            <a:endParaRPr lang="zh-CN" altLang="en-US" dirty="0"/>
          </a:p>
        </p:txBody>
      </p:sp>
      <p:sp>
        <p:nvSpPr>
          <p:cNvPr id="3" name="内容占位符 2">
            <a:extLst>
              <a:ext uri="{FF2B5EF4-FFF2-40B4-BE49-F238E27FC236}">
                <a16:creationId xmlns:a16="http://schemas.microsoft.com/office/drawing/2014/main" id="{33D5A601-07DD-41E7-9F23-5F972F543B8C}"/>
              </a:ext>
            </a:extLst>
          </p:cNvPr>
          <p:cNvSpPr>
            <a:spLocks noGrp="1"/>
          </p:cNvSpPr>
          <p:nvPr>
            <p:ph idx="1"/>
          </p:nvPr>
        </p:nvSpPr>
        <p:spPr/>
        <p:txBody>
          <a:bodyPr>
            <a:normAutofit/>
          </a:bodyPr>
          <a:lstStyle/>
          <a:p>
            <a:r>
              <a:rPr lang="zh-CN" altLang="en-US" dirty="0"/>
              <a:t>对在每个值域块内的所有下标，开不同的线段树维护，这样共</a:t>
            </a:r>
            <a:r>
              <a:rPr lang="en-US" altLang="zh-CN" dirty="0"/>
              <a:t>O(</a:t>
            </a:r>
            <a:r>
              <a:rPr lang="en-US" altLang="zh-CN" dirty="0" err="1"/>
              <a:t>logv</a:t>
            </a:r>
            <a:r>
              <a:rPr lang="en-US" altLang="zh-CN" dirty="0"/>
              <a:t>)</a:t>
            </a:r>
            <a:r>
              <a:rPr lang="zh-CN" altLang="en-US" dirty="0"/>
              <a:t>棵线段树</a:t>
            </a:r>
            <a:endParaRPr lang="en-US" altLang="zh-CN" dirty="0"/>
          </a:p>
          <a:p>
            <a:r>
              <a:rPr lang="en-US" altLang="zh-CN" dirty="0"/>
              <a:t>1.</a:t>
            </a:r>
            <a:r>
              <a:rPr lang="zh-CN" altLang="en-US" dirty="0"/>
              <a:t> 对每棵线段树维护区间</a:t>
            </a:r>
            <a:r>
              <a:rPr lang="en-US" altLang="zh-CN" dirty="0"/>
              <a:t>min</a:t>
            </a:r>
            <a:r>
              <a:rPr lang="zh-CN" altLang="en-US" dirty="0"/>
              <a:t>，修改时若区间</a:t>
            </a:r>
            <a:r>
              <a:rPr lang="en-US" altLang="zh-CN" dirty="0"/>
              <a:t>min</a:t>
            </a:r>
            <a:r>
              <a:rPr lang="zh-CN" altLang="en-US" dirty="0"/>
              <a:t>减去</a:t>
            </a:r>
            <a:r>
              <a:rPr lang="en-US" altLang="zh-CN" dirty="0"/>
              <a:t>x</a:t>
            </a:r>
            <a:r>
              <a:rPr lang="zh-CN" altLang="en-US" dirty="0"/>
              <a:t>后不属于这个值域块，则会掉落到更低的值域块中，将其二分出来后移动到另一棵线段树中，由于</a:t>
            </a:r>
            <a:r>
              <a:rPr lang="en-US" altLang="zh-CN" dirty="0"/>
              <a:t>O(</a:t>
            </a:r>
            <a:r>
              <a:rPr lang="en-US" altLang="zh-CN" dirty="0" err="1"/>
              <a:t>logv</a:t>
            </a:r>
            <a:r>
              <a:rPr lang="en-US" altLang="zh-CN" dirty="0"/>
              <a:t>)</a:t>
            </a:r>
            <a:r>
              <a:rPr lang="zh-CN" altLang="en-US" dirty="0"/>
              <a:t>个块，所以这样的操作最多进行</a:t>
            </a:r>
            <a:r>
              <a:rPr lang="en-US" altLang="zh-CN" dirty="0"/>
              <a:t>O(</a:t>
            </a:r>
            <a:r>
              <a:rPr lang="en-US" altLang="zh-CN" dirty="0" err="1"/>
              <a:t>nlogv</a:t>
            </a:r>
            <a:r>
              <a:rPr lang="en-US" altLang="zh-CN" dirty="0"/>
              <a:t>)</a:t>
            </a:r>
            <a:r>
              <a:rPr lang="zh-CN" altLang="en-US" dirty="0"/>
              <a:t>次，剩下的元素进行一次区间</a:t>
            </a:r>
            <a:r>
              <a:rPr lang="en-US" altLang="zh-CN" dirty="0"/>
              <a:t>-x</a:t>
            </a:r>
          </a:p>
          <a:p>
            <a:r>
              <a:rPr lang="en-US" altLang="zh-CN" dirty="0"/>
              <a:t>2.</a:t>
            </a:r>
            <a:r>
              <a:rPr lang="zh-CN" altLang="en-US" dirty="0"/>
              <a:t>啥都不用做</a:t>
            </a:r>
            <a:endParaRPr lang="en-US" altLang="zh-CN" dirty="0"/>
          </a:p>
          <a:p>
            <a:r>
              <a:rPr lang="en-US" altLang="zh-CN" dirty="0"/>
              <a:t>3.</a:t>
            </a:r>
            <a:r>
              <a:rPr lang="zh-CN" altLang="en-US" dirty="0"/>
              <a:t>对每棵线段树维护区间</a:t>
            </a:r>
            <a:r>
              <a:rPr lang="en-US" altLang="zh-CN" dirty="0"/>
              <a:t>max</a:t>
            </a:r>
            <a:r>
              <a:rPr lang="zh-CN" altLang="en-US" dirty="0"/>
              <a:t>，若区间</a:t>
            </a:r>
            <a:r>
              <a:rPr lang="en-US" altLang="zh-CN" dirty="0"/>
              <a:t>max&gt;x</a:t>
            </a:r>
            <a:r>
              <a:rPr lang="zh-CN" altLang="en-US" dirty="0"/>
              <a:t>，则将其修改为减去</a:t>
            </a:r>
            <a:r>
              <a:rPr lang="en-US" altLang="zh-CN" dirty="0"/>
              <a:t>x</a:t>
            </a:r>
            <a:r>
              <a:rPr lang="zh-CN" altLang="en-US" dirty="0"/>
              <a:t>后的值，这里因为</a:t>
            </a:r>
            <a:r>
              <a:rPr lang="en-US" altLang="zh-CN" dirty="0"/>
              <a:t>x</a:t>
            </a:r>
            <a:r>
              <a:rPr lang="zh-CN" altLang="en-US" dirty="0"/>
              <a:t>在</a:t>
            </a:r>
            <a:r>
              <a:rPr lang="en-US" altLang="zh-CN" dirty="0"/>
              <a:t>[2^k,2^(k+1))</a:t>
            </a:r>
            <a:r>
              <a:rPr lang="zh-CN" altLang="en-US" dirty="0"/>
              <a:t>中，所以</a:t>
            </a:r>
            <a:r>
              <a:rPr lang="en-US" altLang="zh-CN" dirty="0"/>
              <a:t>max</a:t>
            </a:r>
            <a:r>
              <a:rPr lang="zh-CN" altLang="en-US" dirty="0"/>
              <a:t>减去</a:t>
            </a:r>
            <a:r>
              <a:rPr lang="en-US" altLang="zh-CN" dirty="0"/>
              <a:t>x</a:t>
            </a:r>
            <a:r>
              <a:rPr lang="zh-CN" altLang="en-US" dirty="0"/>
              <a:t>后大小会减半，于是这样的操作对于每个数只会发生</a:t>
            </a:r>
            <a:r>
              <a:rPr lang="en-US" altLang="zh-CN" dirty="0"/>
              <a:t>O(</a:t>
            </a:r>
            <a:r>
              <a:rPr lang="en-US" altLang="zh-CN" dirty="0" err="1"/>
              <a:t>logv</a:t>
            </a:r>
            <a:r>
              <a:rPr lang="en-US" altLang="zh-CN" dirty="0"/>
              <a:t>)</a:t>
            </a:r>
            <a:r>
              <a:rPr lang="zh-CN" altLang="en-US" dirty="0"/>
              <a:t>次</a:t>
            </a:r>
            <a:endParaRPr lang="en-US" altLang="zh-CN" dirty="0"/>
          </a:p>
        </p:txBody>
      </p:sp>
    </p:spTree>
    <p:extLst>
      <p:ext uri="{BB962C8B-B14F-4D97-AF65-F5344CB8AC3E}">
        <p14:creationId xmlns:p14="http://schemas.microsoft.com/office/powerpoint/2010/main" val="22517273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Treap</a:t>
            </a:r>
            <a:r>
              <a:rPr lang="zh-CN" altLang="en-US" dirty="0"/>
              <a:t>的查询</a:t>
            </a:r>
          </a:p>
        </p:txBody>
      </p:sp>
      <p:sp>
        <p:nvSpPr>
          <p:cNvPr id="3" name="内容占位符 2"/>
          <p:cNvSpPr>
            <a:spLocks noGrp="1"/>
          </p:cNvSpPr>
          <p:nvPr>
            <p:ph idx="1"/>
          </p:nvPr>
        </p:nvSpPr>
        <p:spPr/>
        <p:txBody>
          <a:bodyPr>
            <a:normAutofit/>
          </a:bodyPr>
          <a:lstStyle/>
          <a:p>
            <a:r>
              <a:rPr lang="zh-CN" altLang="en-US" dirty="0"/>
              <a:t>递归到叶子节点，一路维护信息即可</a:t>
            </a:r>
          </a:p>
        </p:txBody>
      </p:sp>
      <p:pic>
        <p:nvPicPr>
          <p:cNvPr id="90115" name="Picture 3"/>
          <p:cNvPicPr>
            <a:picLocks noChangeAspect="1" noChangeArrowheads="1"/>
          </p:cNvPicPr>
          <p:nvPr/>
        </p:nvPicPr>
        <p:blipFill>
          <a:blip r:embed="rId3" cstate="print"/>
          <a:srcRect/>
          <a:stretch>
            <a:fillRect/>
          </a:stretch>
        </p:blipFill>
        <p:spPr bwMode="auto">
          <a:xfrm>
            <a:off x="838200" y="2432547"/>
            <a:ext cx="6925946" cy="3744416"/>
          </a:xfrm>
          <a:prstGeom prst="rect">
            <a:avLst/>
          </a:prstGeom>
          <a:noFill/>
          <a:ln w="9525">
            <a:noFill/>
            <a:miter lim="800000"/>
            <a:headEnd/>
            <a:tailEnd/>
          </a:ln>
        </p:spPr>
      </p:pic>
    </p:spTree>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C0041D-77D5-4442-A554-EB8C789B4619}"/>
              </a:ext>
            </a:extLst>
          </p:cNvPr>
          <p:cNvSpPr>
            <a:spLocks noGrp="1"/>
          </p:cNvSpPr>
          <p:nvPr>
            <p:ph type="title"/>
          </p:nvPr>
        </p:nvSpPr>
        <p:spPr/>
        <p:txBody>
          <a:bodyPr/>
          <a:lstStyle/>
          <a:p>
            <a:r>
              <a:rPr lang="en-US" altLang="zh-CN" dirty="0"/>
              <a:t>Solution</a:t>
            </a:r>
            <a:endParaRPr lang="zh-CN" altLang="en-US" dirty="0"/>
          </a:p>
        </p:txBody>
      </p:sp>
      <p:sp>
        <p:nvSpPr>
          <p:cNvPr id="3" name="内容占位符 2">
            <a:extLst>
              <a:ext uri="{FF2B5EF4-FFF2-40B4-BE49-F238E27FC236}">
                <a16:creationId xmlns:a16="http://schemas.microsoft.com/office/drawing/2014/main" id="{279057C0-A22E-44BA-B889-F9291F9085CB}"/>
              </a:ext>
            </a:extLst>
          </p:cNvPr>
          <p:cNvSpPr>
            <a:spLocks noGrp="1"/>
          </p:cNvSpPr>
          <p:nvPr>
            <p:ph idx="1"/>
          </p:nvPr>
        </p:nvSpPr>
        <p:spPr/>
        <p:txBody>
          <a:bodyPr>
            <a:normAutofit/>
          </a:bodyPr>
          <a:lstStyle/>
          <a:p>
            <a:r>
              <a:rPr lang="zh-CN" altLang="en-US" dirty="0"/>
              <a:t>可以使用</a:t>
            </a:r>
            <a:r>
              <a:rPr lang="en-US" altLang="zh-CN" dirty="0"/>
              <a:t>O(</a:t>
            </a:r>
            <a:r>
              <a:rPr lang="en-US" altLang="zh-CN" dirty="0" err="1"/>
              <a:t>logv</a:t>
            </a:r>
            <a:r>
              <a:rPr lang="en-US" altLang="zh-CN" dirty="0"/>
              <a:t>)</a:t>
            </a:r>
            <a:r>
              <a:rPr lang="zh-CN" altLang="en-US" dirty="0"/>
              <a:t>棵平衡树，这样空间复杂度是线性的，但是常数非常大</a:t>
            </a:r>
            <a:endParaRPr lang="en-US" altLang="zh-CN" dirty="0"/>
          </a:p>
          <a:p>
            <a:r>
              <a:rPr lang="zh-CN" altLang="en-US" dirty="0"/>
              <a:t>有个推荐的写法是先底层对序列按</a:t>
            </a:r>
            <a:r>
              <a:rPr lang="en-US" altLang="zh-CN" dirty="0"/>
              <a:t>O(</a:t>
            </a:r>
            <a:r>
              <a:rPr lang="en-US" altLang="zh-CN" dirty="0" err="1"/>
              <a:t>logv</a:t>
            </a:r>
            <a:r>
              <a:rPr lang="en-US" altLang="zh-CN" dirty="0"/>
              <a:t>)</a:t>
            </a:r>
            <a:r>
              <a:rPr lang="zh-CN" altLang="en-US" dirty="0"/>
              <a:t>大小分块，然后在这个基础上建立线段树，这样线段树只有</a:t>
            </a:r>
            <a:r>
              <a:rPr lang="en-US" altLang="zh-CN" dirty="0"/>
              <a:t>O(n/</a:t>
            </a:r>
            <a:r>
              <a:rPr lang="en-US" altLang="zh-CN" dirty="0" err="1"/>
              <a:t>logv</a:t>
            </a:r>
            <a:r>
              <a:rPr lang="en-US" altLang="zh-CN" dirty="0"/>
              <a:t>)</a:t>
            </a:r>
            <a:r>
              <a:rPr lang="zh-CN" altLang="en-US" dirty="0"/>
              <a:t>个节点，然后线段树每个节点维护</a:t>
            </a:r>
            <a:r>
              <a:rPr lang="en-US" altLang="zh-CN" dirty="0"/>
              <a:t>O(</a:t>
            </a:r>
            <a:r>
              <a:rPr lang="en-US" altLang="zh-CN" dirty="0" err="1"/>
              <a:t>logv</a:t>
            </a:r>
            <a:r>
              <a:rPr lang="en-US" altLang="zh-CN" dirty="0"/>
              <a:t>)</a:t>
            </a:r>
            <a:r>
              <a:rPr lang="zh-CN" altLang="en-US" dirty="0"/>
              <a:t>的信息而不是开</a:t>
            </a:r>
            <a:r>
              <a:rPr lang="en-US" altLang="zh-CN" dirty="0"/>
              <a:t>O(</a:t>
            </a:r>
            <a:r>
              <a:rPr lang="en-US" altLang="zh-CN" dirty="0" err="1"/>
              <a:t>logv</a:t>
            </a:r>
            <a:r>
              <a:rPr lang="en-US" altLang="zh-CN" dirty="0"/>
              <a:t>)</a:t>
            </a:r>
            <a:r>
              <a:rPr lang="zh-CN" altLang="en-US" dirty="0"/>
              <a:t>棵线段树每个维护</a:t>
            </a:r>
            <a:r>
              <a:rPr lang="en-US" altLang="zh-CN" dirty="0"/>
              <a:t>O(1)</a:t>
            </a:r>
            <a:r>
              <a:rPr lang="zh-CN" altLang="en-US" dirty="0"/>
              <a:t>的信息，这个对缓存有好处</a:t>
            </a:r>
            <a:endParaRPr lang="en-US" altLang="zh-CN" dirty="0"/>
          </a:p>
          <a:p>
            <a:endParaRPr lang="en-US" altLang="zh-CN" dirty="0"/>
          </a:p>
          <a:p>
            <a:r>
              <a:rPr lang="zh-CN" altLang="en-US" dirty="0"/>
              <a:t>总时间复杂度</a:t>
            </a:r>
            <a:r>
              <a:rPr lang="en-US" altLang="zh-CN" dirty="0"/>
              <a:t>O((</a:t>
            </a:r>
            <a:r>
              <a:rPr lang="en-US" altLang="zh-CN" dirty="0" err="1"/>
              <a:t>n+m</a:t>
            </a:r>
            <a:r>
              <a:rPr lang="en-US" altLang="zh-CN" dirty="0"/>
              <a:t>)</a:t>
            </a:r>
            <a:r>
              <a:rPr lang="en-US" altLang="zh-CN" dirty="0" err="1"/>
              <a:t>lognlogv</a:t>
            </a:r>
            <a:r>
              <a:rPr lang="en-US" altLang="zh-CN" dirty="0"/>
              <a:t>)</a:t>
            </a:r>
            <a:endParaRPr lang="zh-CN" altLang="en-US" dirty="0"/>
          </a:p>
        </p:txBody>
      </p:sp>
    </p:spTree>
    <p:extLst>
      <p:ext uri="{BB962C8B-B14F-4D97-AF65-F5344CB8AC3E}">
        <p14:creationId xmlns:p14="http://schemas.microsoft.com/office/powerpoint/2010/main" val="2077740364"/>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A8220A-A406-4230-BDF3-67AA37E54D01}"/>
              </a:ext>
            </a:extLst>
          </p:cNvPr>
          <p:cNvSpPr>
            <a:spLocks noGrp="1"/>
          </p:cNvSpPr>
          <p:nvPr>
            <p:ph type="title"/>
          </p:nvPr>
        </p:nvSpPr>
        <p:spPr/>
        <p:txBody>
          <a:bodyPr/>
          <a:lstStyle/>
          <a:p>
            <a:r>
              <a:rPr lang="en-US" altLang="zh-CN" dirty="0"/>
              <a:t>TEST_98</a:t>
            </a:r>
            <a:endParaRPr lang="zh-CN" altLang="en-US" dirty="0"/>
          </a:p>
        </p:txBody>
      </p:sp>
      <p:sp>
        <p:nvSpPr>
          <p:cNvPr id="9" name="内容占位符 8">
            <a:extLst>
              <a:ext uri="{FF2B5EF4-FFF2-40B4-BE49-F238E27FC236}">
                <a16:creationId xmlns:a16="http://schemas.microsoft.com/office/drawing/2014/main" id="{47CB014E-04E1-45E4-9073-A8921D4CF60D}"/>
              </a:ext>
            </a:extLst>
          </p:cNvPr>
          <p:cNvSpPr>
            <a:spLocks noGrp="1"/>
          </p:cNvSpPr>
          <p:nvPr>
            <p:ph idx="1"/>
          </p:nvPr>
        </p:nvSpPr>
        <p:spPr/>
        <p:txBody>
          <a:bodyPr>
            <a:normAutofit/>
          </a:bodyPr>
          <a:lstStyle/>
          <a:p>
            <a:endParaRPr lang="en-US" altLang="zh-CN" dirty="0"/>
          </a:p>
          <a:p>
            <a:endParaRPr lang="en-US" altLang="zh-CN" dirty="0"/>
          </a:p>
          <a:p>
            <a:endParaRPr lang="en-US" altLang="zh-CN" dirty="0"/>
          </a:p>
          <a:p>
            <a:r>
              <a:rPr lang="en-US" altLang="zh-CN" dirty="0" err="1"/>
              <a:t>n,m</a:t>
            </a:r>
            <a:r>
              <a:rPr lang="en-US" altLang="zh-CN" dirty="0"/>
              <a:t>&lt;=5e5,0&lt;=a[</a:t>
            </a:r>
            <a:r>
              <a:rPr lang="en-US" altLang="zh-CN" dirty="0" err="1"/>
              <a:t>i</a:t>
            </a:r>
            <a:r>
              <a:rPr lang="en-US" altLang="zh-CN" dirty="0"/>
              <a:t>],x&lt;=1e9,5s</a:t>
            </a:r>
            <a:endParaRPr lang="zh-CN" altLang="en-US" dirty="0"/>
          </a:p>
        </p:txBody>
      </p:sp>
      <p:pic>
        <p:nvPicPr>
          <p:cNvPr id="10" name="内容占位符 4">
            <a:extLst>
              <a:ext uri="{FF2B5EF4-FFF2-40B4-BE49-F238E27FC236}">
                <a16:creationId xmlns:a16="http://schemas.microsoft.com/office/drawing/2014/main" id="{00F4A1BF-8AF7-4D95-8609-F489380D3025}"/>
              </a:ext>
            </a:extLst>
          </p:cNvPr>
          <p:cNvPicPr>
            <a:picLocks noChangeAspect="1"/>
          </p:cNvPicPr>
          <p:nvPr/>
        </p:nvPicPr>
        <p:blipFill>
          <a:blip r:embed="rId2"/>
          <a:stretch>
            <a:fillRect/>
          </a:stretch>
        </p:blipFill>
        <p:spPr>
          <a:xfrm>
            <a:off x="838200" y="1895744"/>
            <a:ext cx="5583092" cy="1325563"/>
          </a:xfrm>
          <a:prstGeom prst="rect">
            <a:avLst/>
          </a:prstGeom>
        </p:spPr>
      </p:pic>
    </p:spTree>
    <p:extLst>
      <p:ext uri="{BB962C8B-B14F-4D97-AF65-F5344CB8AC3E}">
        <p14:creationId xmlns:p14="http://schemas.microsoft.com/office/powerpoint/2010/main" val="555870136"/>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0B9B76-C460-4ABF-BF9F-34A87329048C}"/>
              </a:ext>
            </a:extLst>
          </p:cNvPr>
          <p:cNvSpPr>
            <a:spLocks noGrp="1"/>
          </p:cNvSpPr>
          <p:nvPr>
            <p:ph type="title"/>
          </p:nvPr>
        </p:nvSpPr>
        <p:spPr/>
        <p:txBody>
          <a:bodyPr/>
          <a:lstStyle/>
          <a:p>
            <a:r>
              <a:rPr lang="en-US" altLang="zh-CN" dirty="0"/>
              <a:t>Solution</a:t>
            </a:r>
            <a:endParaRPr lang="zh-CN" altLang="en-US" dirty="0"/>
          </a:p>
        </p:txBody>
      </p:sp>
      <p:sp>
        <p:nvSpPr>
          <p:cNvPr id="3" name="内容占位符 2">
            <a:extLst>
              <a:ext uri="{FF2B5EF4-FFF2-40B4-BE49-F238E27FC236}">
                <a16:creationId xmlns:a16="http://schemas.microsoft.com/office/drawing/2014/main" id="{AEF48D4C-3F44-475B-A7EB-7B1D4B7DBBC4}"/>
              </a:ext>
            </a:extLst>
          </p:cNvPr>
          <p:cNvSpPr>
            <a:spLocks noGrp="1"/>
          </p:cNvSpPr>
          <p:nvPr>
            <p:ph idx="1"/>
          </p:nvPr>
        </p:nvSpPr>
        <p:spPr/>
        <p:txBody>
          <a:bodyPr/>
          <a:lstStyle/>
          <a:p>
            <a:endParaRPr lang="zh-CN" altLang="en-US"/>
          </a:p>
        </p:txBody>
      </p:sp>
      <p:pic>
        <p:nvPicPr>
          <p:cNvPr id="5" name="图片 4">
            <a:extLst>
              <a:ext uri="{FF2B5EF4-FFF2-40B4-BE49-F238E27FC236}">
                <a16:creationId xmlns:a16="http://schemas.microsoft.com/office/drawing/2014/main" id="{DF25A335-EDFC-4C3F-A92F-16CD709DD373}"/>
              </a:ext>
            </a:extLst>
          </p:cNvPr>
          <p:cNvPicPr>
            <a:picLocks noChangeAspect="1"/>
          </p:cNvPicPr>
          <p:nvPr/>
        </p:nvPicPr>
        <p:blipFill>
          <a:blip r:embed="rId2"/>
          <a:stretch>
            <a:fillRect/>
          </a:stretch>
        </p:blipFill>
        <p:spPr>
          <a:xfrm>
            <a:off x="4180514" y="0"/>
            <a:ext cx="7173286" cy="6826191"/>
          </a:xfrm>
          <a:prstGeom prst="rect">
            <a:avLst/>
          </a:prstGeom>
        </p:spPr>
      </p:pic>
    </p:spTree>
    <p:extLst>
      <p:ext uri="{BB962C8B-B14F-4D97-AF65-F5344CB8AC3E}">
        <p14:creationId xmlns:p14="http://schemas.microsoft.com/office/powerpoint/2010/main" val="2439617403"/>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F00D5E-49FE-4834-A109-55E17A6020B4}"/>
              </a:ext>
            </a:extLst>
          </p:cNvPr>
          <p:cNvSpPr>
            <a:spLocks noGrp="1"/>
          </p:cNvSpPr>
          <p:nvPr>
            <p:ph type="title"/>
          </p:nvPr>
        </p:nvSpPr>
        <p:spPr/>
        <p:txBody>
          <a:bodyPr>
            <a:normAutofit/>
          </a:bodyPr>
          <a:lstStyle/>
          <a:p>
            <a:r>
              <a:rPr lang="en-US" altLang="zh-CN" dirty="0"/>
              <a:t>Luogu5066 [Ynoi2014] </a:t>
            </a:r>
            <a:r>
              <a:rPr lang="zh-CN" altLang="en-US" dirty="0"/>
              <a:t>人人本着正义之名</a:t>
            </a:r>
          </a:p>
        </p:txBody>
      </p:sp>
      <p:pic>
        <p:nvPicPr>
          <p:cNvPr id="7" name="内容占位符 6">
            <a:extLst>
              <a:ext uri="{FF2B5EF4-FFF2-40B4-BE49-F238E27FC236}">
                <a16:creationId xmlns:a16="http://schemas.microsoft.com/office/drawing/2014/main" id="{5A71A09E-7A41-4C4A-920B-5C7E87C6686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690688"/>
            <a:ext cx="8124825" cy="2743200"/>
          </a:xfrm>
        </p:spPr>
      </p:pic>
    </p:spTree>
    <p:extLst>
      <p:ext uri="{BB962C8B-B14F-4D97-AF65-F5344CB8AC3E}">
        <p14:creationId xmlns:p14="http://schemas.microsoft.com/office/powerpoint/2010/main" val="2964823388"/>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43CD99-01CF-43C2-AD20-44EDD5226D11}"/>
              </a:ext>
            </a:extLst>
          </p:cNvPr>
          <p:cNvSpPr>
            <a:spLocks noGrp="1"/>
          </p:cNvSpPr>
          <p:nvPr>
            <p:ph type="title"/>
          </p:nvPr>
        </p:nvSpPr>
        <p:spPr/>
        <p:txBody>
          <a:bodyPr/>
          <a:lstStyle/>
          <a:p>
            <a:r>
              <a:rPr lang="en-US" altLang="zh-CN" dirty="0"/>
              <a:t>Solution</a:t>
            </a:r>
            <a:endParaRPr lang="zh-CN" altLang="en-US" dirty="0"/>
          </a:p>
        </p:txBody>
      </p:sp>
      <p:sp>
        <p:nvSpPr>
          <p:cNvPr id="3" name="内容占位符 2">
            <a:extLst>
              <a:ext uri="{FF2B5EF4-FFF2-40B4-BE49-F238E27FC236}">
                <a16:creationId xmlns:a16="http://schemas.microsoft.com/office/drawing/2014/main" id="{C1DCD936-2700-4065-AB70-3F83580C38ED}"/>
              </a:ext>
            </a:extLst>
          </p:cNvPr>
          <p:cNvSpPr>
            <a:spLocks noGrp="1"/>
          </p:cNvSpPr>
          <p:nvPr>
            <p:ph idx="1"/>
          </p:nvPr>
        </p:nvSpPr>
        <p:spPr/>
        <p:txBody>
          <a:bodyPr/>
          <a:lstStyle/>
          <a:p>
            <a:r>
              <a:rPr lang="zh-CN" altLang="en-US" dirty="0"/>
              <a:t>考虑用平衡树维护序列，将一段连续的同色极长段缩为一个点</a:t>
            </a:r>
          </a:p>
          <a:p>
            <a:r>
              <a:rPr lang="zh-CN" altLang="en-US" dirty="0"/>
              <a:t>发现操作具有对称性，本质上只有</a:t>
            </a:r>
          </a:p>
          <a:p>
            <a:r>
              <a:rPr lang="zh-CN" altLang="en-US" dirty="0"/>
              <a:t>区间染色为</a:t>
            </a:r>
            <a:r>
              <a:rPr lang="en-US" altLang="zh-CN" dirty="0"/>
              <a:t>0/1</a:t>
            </a:r>
          </a:p>
          <a:p>
            <a:r>
              <a:rPr lang="zh-CN" altLang="en-US" dirty="0"/>
              <a:t>区间每个数</a:t>
            </a:r>
            <a:r>
              <a:rPr lang="en-US" altLang="zh-CN" dirty="0"/>
              <a:t>or/and</a:t>
            </a:r>
            <a:r>
              <a:rPr lang="zh-CN" altLang="en-US" dirty="0"/>
              <a:t>上左</a:t>
            </a:r>
            <a:r>
              <a:rPr lang="en-US" altLang="zh-CN" dirty="0"/>
              <a:t>/</a:t>
            </a:r>
            <a:r>
              <a:rPr lang="zh-CN" altLang="en-US" dirty="0"/>
              <a:t>右</a:t>
            </a:r>
          </a:p>
          <a:p>
            <a:r>
              <a:rPr lang="zh-CN" altLang="en-US" dirty="0"/>
              <a:t>区间和</a:t>
            </a:r>
          </a:p>
          <a:p>
            <a:r>
              <a:rPr lang="zh-CN" altLang="en-US" dirty="0"/>
              <a:t>这三种操作</a:t>
            </a:r>
          </a:p>
        </p:txBody>
      </p:sp>
    </p:spTree>
    <p:extLst>
      <p:ext uri="{BB962C8B-B14F-4D97-AF65-F5344CB8AC3E}">
        <p14:creationId xmlns:p14="http://schemas.microsoft.com/office/powerpoint/2010/main" val="1527499897"/>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A384EA-B83F-4F0C-8D69-3DA688FA234A}"/>
              </a:ext>
            </a:extLst>
          </p:cNvPr>
          <p:cNvSpPr>
            <a:spLocks noGrp="1"/>
          </p:cNvSpPr>
          <p:nvPr>
            <p:ph type="title"/>
          </p:nvPr>
        </p:nvSpPr>
        <p:spPr/>
        <p:txBody>
          <a:bodyPr/>
          <a:lstStyle/>
          <a:p>
            <a:r>
              <a:rPr lang="en-US" altLang="zh-CN" dirty="0"/>
              <a:t>Solution</a:t>
            </a:r>
            <a:endParaRPr lang="zh-CN" altLang="en-US" dirty="0"/>
          </a:p>
        </p:txBody>
      </p:sp>
      <p:sp>
        <p:nvSpPr>
          <p:cNvPr id="3" name="内容占位符 2">
            <a:extLst>
              <a:ext uri="{FF2B5EF4-FFF2-40B4-BE49-F238E27FC236}">
                <a16:creationId xmlns:a16="http://schemas.microsoft.com/office/drawing/2014/main" id="{731E04CA-82AA-4C17-8843-8B5F18231465}"/>
              </a:ext>
            </a:extLst>
          </p:cNvPr>
          <p:cNvSpPr>
            <a:spLocks noGrp="1"/>
          </p:cNvSpPr>
          <p:nvPr>
            <p:ph idx="1"/>
          </p:nvPr>
        </p:nvSpPr>
        <p:spPr/>
        <p:txBody>
          <a:bodyPr>
            <a:normAutofit/>
          </a:bodyPr>
          <a:lstStyle/>
          <a:p>
            <a:r>
              <a:rPr lang="zh-CN" altLang="en-US" dirty="0"/>
              <a:t>发现第二种操作其实就是让区间中</a:t>
            </a:r>
            <a:r>
              <a:rPr lang="en-US" altLang="zh-CN" dirty="0"/>
              <a:t>0/1</a:t>
            </a:r>
            <a:r>
              <a:rPr lang="zh-CN" altLang="en-US" dirty="0"/>
              <a:t>的同色极长段各自向左</a:t>
            </a:r>
            <a:r>
              <a:rPr lang="en-US" altLang="zh-CN" dirty="0"/>
              <a:t>/</a:t>
            </a:r>
            <a:r>
              <a:rPr lang="zh-CN" altLang="en-US" dirty="0"/>
              <a:t>右扩散一格的位置</a:t>
            </a:r>
          </a:p>
          <a:p>
            <a:r>
              <a:rPr lang="zh-CN" altLang="en-US" dirty="0"/>
              <a:t>我们修改的时候不修改这个给定的区间，而是让区间两端点根据操作种类和所在的同色极长段的颜色进行调整，具体来说就是检查一下是否包含这个同色极长段，然后调节我们这次修改的区间的位置</a:t>
            </a:r>
          </a:p>
          <a:p>
            <a:r>
              <a:rPr lang="zh-CN" altLang="en-US" dirty="0"/>
              <a:t>然后问题便转化为，每次区间中</a:t>
            </a:r>
            <a:r>
              <a:rPr lang="en-US" altLang="zh-CN" dirty="0"/>
              <a:t>0/1</a:t>
            </a:r>
            <a:r>
              <a:rPr lang="zh-CN" altLang="en-US" dirty="0"/>
              <a:t>的同色极长段各自变大</a:t>
            </a:r>
            <a:r>
              <a:rPr lang="en-US" altLang="zh-CN" dirty="0"/>
              <a:t>1</a:t>
            </a:r>
            <a:r>
              <a:rPr lang="zh-CN" altLang="en-US" dirty="0"/>
              <a:t>或者缩小</a:t>
            </a:r>
            <a:r>
              <a:rPr lang="en-US" altLang="zh-CN" dirty="0"/>
              <a:t>1</a:t>
            </a:r>
            <a:r>
              <a:rPr lang="zh-CN" altLang="en-US" dirty="0"/>
              <a:t>，这个可以通过在缩点平衡树结构上打标记来实现</a:t>
            </a:r>
          </a:p>
          <a:p>
            <a:endParaRPr lang="zh-CN" altLang="en-US" dirty="0"/>
          </a:p>
        </p:txBody>
      </p:sp>
    </p:spTree>
    <p:extLst>
      <p:ext uri="{BB962C8B-B14F-4D97-AF65-F5344CB8AC3E}">
        <p14:creationId xmlns:p14="http://schemas.microsoft.com/office/powerpoint/2010/main" val="1842596597"/>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48FFE3-714B-4628-9298-1FC68C3ADC3E}"/>
              </a:ext>
            </a:extLst>
          </p:cNvPr>
          <p:cNvSpPr>
            <a:spLocks noGrp="1"/>
          </p:cNvSpPr>
          <p:nvPr>
            <p:ph type="title"/>
          </p:nvPr>
        </p:nvSpPr>
        <p:spPr/>
        <p:txBody>
          <a:bodyPr/>
          <a:lstStyle/>
          <a:p>
            <a:r>
              <a:rPr lang="en-US" altLang="zh-CN" dirty="0"/>
              <a:t>Solution</a:t>
            </a:r>
            <a:endParaRPr lang="zh-CN" altLang="en-US" dirty="0"/>
          </a:p>
        </p:txBody>
      </p:sp>
      <p:sp>
        <p:nvSpPr>
          <p:cNvPr id="3" name="内容占位符 2">
            <a:extLst>
              <a:ext uri="{FF2B5EF4-FFF2-40B4-BE49-F238E27FC236}">
                <a16:creationId xmlns:a16="http://schemas.microsoft.com/office/drawing/2014/main" id="{13F7B63B-B19F-4505-ABB6-D36DD65C27F1}"/>
              </a:ext>
            </a:extLst>
          </p:cNvPr>
          <p:cNvSpPr>
            <a:spLocks noGrp="1"/>
          </p:cNvSpPr>
          <p:nvPr>
            <p:ph idx="1"/>
          </p:nvPr>
        </p:nvSpPr>
        <p:spPr/>
        <p:txBody>
          <a:bodyPr>
            <a:normAutofit/>
          </a:bodyPr>
          <a:lstStyle/>
          <a:p>
            <a:r>
              <a:rPr lang="zh-CN" altLang="en-US" dirty="0"/>
              <a:t>因为有可能一个同色极长段在缩了之后变成</a:t>
            </a:r>
            <a:r>
              <a:rPr lang="en-US" altLang="zh-CN" dirty="0"/>
              <a:t>0</a:t>
            </a:r>
            <a:r>
              <a:rPr lang="zh-CN" altLang="en-US" dirty="0"/>
              <a:t>，所以我们需要维护一下区间内最小的同色极长段长度，如果是</a:t>
            </a:r>
            <a:r>
              <a:rPr lang="en-US" altLang="zh-CN" dirty="0"/>
              <a:t>0</a:t>
            </a:r>
            <a:r>
              <a:rPr lang="zh-CN" altLang="en-US" dirty="0"/>
              <a:t>则暴力将其删去，同时合并两边的段</a:t>
            </a:r>
          </a:p>
          <a:p>
            <a:r>
              <a:rPr lang="zh-CN" altLang="en-US" dirty="0"/>
              <a:t>可以发现每次修改只会增加</a:t>
            </a:r>
            <a:r>
              <a:rPr lang="en-US" altLang="zh-CN" dirty="0"/>
              <a:t>O(1)</a:t>
            </a:r>
            <a:r>
              <a:rPr lang="zh-CN" altLang="en-US" dirty="0"/>
              <a:t>个同色极长段，每次删除可以花</a:t>
            </a:r>
            <a:r>
              <a:rPr lang="en-US" altLang="zh-CN" dirty="0"/>
              <a:t>O(</a:t>
            </a:r>
            <a:r>
              <a:rPr lang="en-US" altLang="zh-CN" dirty="0" err="1"/>
              <a:t>logn</a:t>
            </a:r>
            <a:r>
              <a:rPr lang="en-US" altLang="zh-CN" dirty="0"/>
              <a:t>) </a:t>
            </a:r>
            <a:r>
              <a:rPr lang="zh-CN" altLang="en-US" dirty="0"/>
              <a:t>的代价减少一个同色极长段</a:t>
            </a:r>
          </a:p>
          <a:p>
            <a:r>
              <a:rPr lang="zh-CN" altLang="en-US" dirty="0"/>
              <a:t>总时间复杂度</a:t>
            </a:r>
            <a:r>
              <a:rPr lang="en-US" altLang="zh-CN" dirty="0"/>
              <a:t>O((</a:t>
            </a:r>
            <a:r>
              <a:rPr lang="en-US" altLang="zh-CN" dirty="0" err="1"/>
              <a:t>n+m</a:t>
            </a:r>
            <a:r>
              <a:rPr lang="en-US" altLang="zh-CN" dirty="0"/>
              <a:t>)</a:t>
            </a:r>
            <a:r>
              <a:rPr lang="en-US" altLang="zh-CN" dirty="0" err="1"/>
              <a:t>logn</a:t>
            </a:r>
            <a:r>
              <a:rPr lang="en-US" altLang="zh-CN" dirty="0"/>
              <a:t>) </a:t>
            </a:r>
            <a:r>
              <a:rPr lang="zh-CN" altLang="en-US" dirty="0"/>
              <a:t>，空间复杂度</a:t>
            </a:r>
            <a:r>
              <a:rPr lang="en-US" altLang="zh-CN" dirty="0"/>
              <a:t>O(n)</a:t>
            </a:r>
            <a:endParaRPr lang="zh-CN" altLang="en-US" dirty="0"/>
          </a:p>
        </p:txBody>
      </p:sp>
    </p:spTree>
    <p:extLst>
      <p:ext uri="{BB962C8B-B14F-4D97-AF65-F5344CB8AC3E}">
        <p14:creationId xmlns:p14="http://schemas.microsoft.com/office/powerpoint/2010/main" val="2692499067"/>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DE678D-CE43-4D63-83F8-086D3BACE763}"/>
              </a:ext>
            </a:extLst>
          </p:cNvPr>
          <p:cNvSpPr>
            <a:spLocks noGrp="1"/>
          </p:cNvSpPr>
          <p:nvPr>
            <p:ph type="title"/>
          </p:nvPr>
        </p:nvSpPr>
        <p:spPr/>
        <p:txBody>
          <a:bodyPr>
            <a:normAutofit/>
          </a:bodyPr>
          <a:lstStyle/>
          <a:p>
            <a:r>
              <a:rPr lang="en-US" altLang="zh-CN" dirty="0"/>
              <a:t>Loj6777. </a:t>
            </a:r>
            <a:r>
              <a:rPr lang="zh-CN" altLang="en-US" dirty="0"/>
              <a:t>「</a:t>
            </a:r>
            <a:r>
              <a:rPr lang="en-US" altLang="zh-CN" dirty="0"/>
              <a:t>2021 </a:t>
            </a:r>
            <a:r>
              <a:rPr lang="zh-CN" altLang="en-US" dirty="0"/>
              <a:t>营员交流」大毒瘤</a:t>
            </a:r>
          </a:p>
        </p:txBody>
      </p:sp>
      <p:pic>
        <p:nvPicPr>
          <p:cNvPr id="5" name="Content Placeholder 4">
            <a:extLst>
              <a:ext uri="{FF2B5EF4-FFF2-40B4-BE49-F238E27FC236}">
                <a16:creationId xmlns:a16="http://schemas.microsoft.com/office/drawing/2014/main" id="{F6B2A60D-11DB-4008-8A96-0E0882F083DB}"/>
              </a:ext>
            </a:extLst>
          </p:cNvPr>
          <p:cNvPicPr>
            <a:picLocks noGrp="1" noChangeAspect="1"/>
          </p:cNvPicPr>
          <p:nvPr>
            <p:ph idx="1"/>
          </p:nvPr>
        </p:nvPicPr>
        <p:blipFill>
          <a:blip r:embed="rId2"/>
          <a:stretch>
            <a:fillRect/>
          </a:stretch>
        </p:blipFill>
        <p:spPr>
          <a:xfrm>
            <a:off x="838200" y="1690687"/>
            <a:ext cx="9344985" cy="3367873"/>
          </a:xfrm>
        </p:spPr>
      </p:pic>
    </p:spTree>
    <p:extLst>
      <p:ext uri="{BB962C8B-B14F-4D97-AF65-F5344CB8AC3E}">
        <p14:creationId xmlns:p14="http://schemas.microsoft.com/office/powerpoint/2010/main" val="3368603038"/>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7B48C7-4D13-457F-9B01-28DC86387EFC}"/>
              </a:ext>
            </a:extLst>
          </p:cNvPr>
          <p:cNvSpPr>
            <a:spLocks noGrp="1"/>
          </p:cNvSpPr>
          <p:nvPr>
            <p:ph type="title"/>
          </p:nvPr>
        </p:nvSpPr>
        <p:spPr/>
        <p:txBody>
          <a:bodyPr/>
          <a:lstStyle/>
          <a:p>
            <a:r>
              <a:rPr lang="zh-CN" altLang="en-US" dirty="0"/>
              <a:t>分析</a:t>
            </a:r>
          </a:p>
        </p:txBody>
      </p:sp>
      <p:sp>
        <p:nvSpPr>
          <p:cNvPr id="3" name="Content Placeholder 2">
            <a:extLst>
              <a:ext uri="{FF2B5EF4-FFF2-40B4-BE49-F238E27FC236}">
                <a16:creationId xmlns:a16="http://schemas.microsoft.com/office/drawing/2014/main" id="{87DD566B-6D25-49ED-ADB9-FF3970350720}"/>
              </a:ext>
            </a:extLst>
          </p:cNvPr>
          <p:cNvSpPr>
            <a:spLocks noGrp="1"/>
          </p:cNvSpPr>
          <p:nvPr>
            <p:ph idx="1"/>
          </p:nvPr>
        </p:nvSpPr>
        <p:spPr/>
        <p:txBody>
          <a:bodyPr/>
          <a:lstStyle/>
          <a:p>
            <a:r>
              <a:rPr lang="zh-CN" altLang="en-US" dirty="0"/>
              <a:t>重点在于均摊的性质</a:t>
            </a:r>
            <a:endParaRPr lang="en-US" altLang="zh-CN" dirty="0"/>
          </a:p>
          <a:p>
            <a:r>
              <a:rPr lang="zh-CN" altLang="en-US" dirty="0"/>
              <a:t>考虑使用连续段均摊来解决</a:t>
            </a:r>
            <a:endParaRPr lang="en-US" altLang="zh-CN" dirty="0"/>
          </a:p>
          <a:p>
            <a:r>
              <a:rPr lang="zh-CN" altLang="en-US" dirty="0"/>
              <a:t>问题在于批处理范围修改操作</a:t>
            </a:r>
          </a:p>
        </p:txBody>
      </p:sp>
    </p:spTree>
    <p:extLst>
      <p:ext uri="{BB962C8B-B14F-4D97-AF65-F5344CB8AC3E}">
        <p14:creationId xmlns:p14="http://schemas.microsoft.com/office/powerpoint/2010/main" val="124878244"/>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E8050-4650-4904-B3E6-348D0282BD68}"/>
              </a:ext>
            </a:extLst>
          </p:cNvPr>
          <p:cNvSpPr>
            <a:spLocks noGrp="1"/>
          </p:cNvSpPr>
          <p:nvPr>
            <p:ph type="title"/>
          </p:nvPr>
        </p:nvSpPr>
        <p:spPr/>
        <p:txBody>
          <a:bodyPr/>
          <a:lstStyle/>
          <a:p>
            <a:r>
              <a:rPr lang="en-US" altLang="zh-CN" dirty="0"/>
              <a:t>Solution</a:t>
            </a:r>
            <a:endParaRPr lang="zh-CN" altLang="en-US" dirty="0"/>
          </a:p>
        </p:txBody>
      </p:sp>
      <p:sp>
        <p:nvSpPr>
          <p:cNvPr id="3" name="Content Placeholder 2">
            <a:extLst>
              <a:ext uri="{FF2B5EF4-FFF2-40B4-BE49-F238E27FC236}">
                <a16:creationId xmlns:a16="http://schemas.microsoft.com/office/drawing/2014/main" id="{48618474-6F94-4A88-B95D-37756D08A5D0}"/>
              </a:ext>
            </a:extLst>
          </p:cNvPr>
          <p:cNvSpPr>
            <a:spLocks noGrp="1"/>
          </p:cNvSpPr>
          <p:nvPr>
            <p:ph idx="1"/>
          </p:nvPr>
        </p:nvSpPr>
        <p:spPr/>
        <p:txBody>
          <a:bodyPr/>
          <a:lstStyle/>
          <a:p>
            <a:r>
              <a:rPr lang="zh-CN" altLang="en-US" dirty="0"/>
              <a:t>维护每个极长的有树的段以及有火的段</a:t>
            </a:r>
            <a:endParaRPr lang="en-US" altLang="zh-CN" dirty="0"/>
          </a:p>
          <a:p>
            <a:r>
              <a:rPr lang="zh-CN" altLang="en-US" dirty="0"/>
              <a:t>树生长操作就是区间有树的段每个位置加一个数</a:t>
            </a:r>
            <a:endParaRPr lang="en-US" altLang="zh-CN" dirty="0"/>
          </a:p>
          <a:p>
            <a:r>
              <a:rPr lang="zh-CN" altLang="en-US" dirty="0"/>
              <a:t>放火操作就是区间内部所有树段被删除</a:t>
            </a:r>
            <a:endParaRPr lang="en-US" altLang="zh-CN" dirty="0"/>
          </a:p>
          <a:p>
            <a:r>
              <a:rPr lang="zh-CN" altLang="en-US" dirty="0"/>
              <a:t>每次蔓延可以直接打一个区间树段长度</a:t>
            </a:r>
            <a:r>
              <a:rPr lang="en-US" altLang="zh-CN" dirty="0"/>
              <a:t>-2</a:t>
            </a:r>
            <a:r>
              <a:rPr lang="zh-CN" altLang="en-US" dirty="0"/>
              <a:t>的标记，然后把减到</a:t>
            </a:r>
            <a:r>
              <a:rPr lang="en-US" altLang="zh-CN" dirty="0"/>
              <a:t>0</a:t>
            </a:r>
            <a:r>
              <a:rPr lang="zh-CN" altLang="en-US" dirty="0"/>
              <a:t>以下的树段删除，两边的火段合并</a:t>
            </a:r>
            <a:endParaRPr lang="en-US" altLang="zh-CN" dirty="0"/>
          </a:p>
          <a:p>
            <a:r>
              <a:rPr lang="zh-CN" altLang="en-US" dirty="0"/>
              <a:t>问题在于每次蔓延删掉的树高度不一定一样，因为每个位置是不对称的，有高度这个因素</a:t>
            </a:r>
            <a:endParaRPr lang="en-US" altLang="zh-CN" dirty="0"/>
          </a:p>
        </p:txBody>
      </p:sp>
    </p:spTree>
    <p:extLst>
      <p:ext uri="{BB962C8B-B14F-4D97-AF65-F5344CB8AC3E}">
        <p14:creationId xmlns:p14="http://schemas.microsoft.com/office/powerpoint/2010/main" val="4329311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D77D33-C5A9-400D-A508-12DC603864C9}"/>
              </a:ext>
            </a:extLst>
          </p:cNvPr>
          <p:cNvSpPr>
            <a:spLocks noGrp="1"/>
          </p:cNvSpPr>
          <p:nvPr>
            <p:ph type="title"/>
          </p:nvPr>
        </p:nvSpPr>
        <p:spPr/>
        <p:txBody>
          <a:bodyPr/>
          <a:lstStyle/>
          <a:p>
            <a:r>
              <a:rPr lang="zh-CN" altLang="en-US" dirty="0"/>
              <a:t>自我介绍</a:t>
            </a:r>
          </a:p>
        </p:txBody>
      </p:sp>
      <p:sp>
        <p:nvSpPr>
          <p:cNvPr id="3" name="内容占位符 2">
            <a:extLst>
              <a:ext uri="{FF2B5EF4-FFF2-40B4-BE49-F238E27FC236}">
                <a16:creationId xmlns:a16="http://schemas.microsoft.com/office/drawing/2014/main" id="{F24CBA18-7856-4986-8327-6CAE8DAF0C9D}"/>
              </a:ext>
            </a:extLst>
          </p:cNvPr>
          <p:cNvSpPr>
            <a:spLocks noGrp="1"/>
          </p:cNvSpPr>
          <p:nvPr>
            <p:ph idx="1"/>
          </p:nvPr>
        </p:nvSpPr>
        <p:spPr/>
        <p:txBody>
          <a:bodyPr/>
          <a:lstStyle/>
          <a:p>
            <a:r>
              <a:rPr lang="zh-CN" altLang="en-US" dirty="0"/>
              <a:t>洛谷上的</a:t>
            </a:r>
            <a:r>
              <a:rPr lang="en-US" altLang="zh-CN" dirty="0"/>
              <a:t>ID</a:t>
            </a:r>
            <a:r>
              <a:rPr lang="zh-CN" altLang="en-US" dirty="0"/>
              <a:t>：</a:t>
            </a:r>
            <a:r>
              <a:rPr lang="en-US" altLang="zh-CN" dirty="0" err="1"/>
              <a:t>noip</a:t>
            </a:r>
            <a:endParaRPr lang="en-US" altLang="zh-CN" dirty="0"/>
          </a:p>
          <a:p>
            <a:r>
              <a:rPr lang="zh-CN" altLang="en-US" dirty="0"/>
              <a:t>其他地方的</a:t>
            </a:r>
            <a:r>
              <a:rPr lang="en-US" altLang="zh-CN" dirty="0"/>
              <a:t>ID</a:t>
            </a:r>
            <a:r>
              <a:rPr lang="zh-CN" altLang="en-US" dirty="0"/>
              <a:t>：</a:t>
            </a:r>
            <a:r>
              <a:rPr lang="en-US" altLang="zh-CN" dirty="0"/>
              <a:t>nzhtl1477</a:t>
            </a:r>
            <a:r>
              <a:rPr lang="zh-CN" altLang="en-US" dirty="0"/>
              <a:t>，</a:t>
            </a:r>
            <a:r>
              <a:rPr lang="en-US" altLang="zh-CN" dirty="0"/>
              <a:t>ODT</a:t>
            </a:r>
          </a:p>
          <a:p>
            <a:r>
              <a:rPr lang="zh-CN" altLang="en-US" dirty="0"/>
              <a:t>只会讲数据结构</a:t>
            </a:r>
            <a:endParaRPr lang="en-US" altLang="zh-CN" dirty="0"/>
          </a:p>
          <a:p>
            <a:r>
              <a:rPr lang="en-US" altLang="zh-CN" dirty="0"/>
              <a:t>THUWC2020</a:t>
            </a:r>
            <a:r>
              <a:rPr lang="zh-CN" altLang="en-US" dirty="0"/>
              <a:t>，</a:t>
            </a:r>
            <a:r>
              <a:rPr lang="en-US" altLang="zh-CN" dirty="0"/>
              <a:t>CTT2020</a:t>
            </a:r>
            <a:r>
              <a:rPr lang="zh-CN" altLang="en-US" dirty="0"/>
              <a:t>，</a:t>
            </a:r>
            <a:r>
              <a:rPr lang="en-US" altLang="zh-CN" dirty="0"/>
              <a:t>CTS2021</a:t>
            </a:r>
            <a:r>
              <a:rPr lang="zh-CN" altLang="en-US" dirty="0"/>
              <a:t>，</a:t>
            </a:r>
            <a:r>
              <a:rPr lang="en-US" altLang="zh-CN" dirty="0"/>
              <a:t>NOI2020</a:t>
            </a:r>
            <a:r>
              <a:rPr lang="zh-CN" altLang="en-US" dirty="0"/>
              <a:t>，</a:t>
            </a:r>
            <a:r>
              <a:rPr lang="en-US" altLang="zh-CN" dirty="0"/>
              <a:t>CTT2021</a:t>
            </a:r>
            <a:r>
              <a:rPr lang="zh-CN" altLang="en-US" dirty="0"/>
              <a:t>出题人</a:t>
            </a:r>
          </a:p>
        </p:txBody>
      </p:sp>
    </p:spTree>
    <p:extLst>
      <p:ext uri="{BB962C8B-B14F-4D97-AF65-F5344CB8AC3E}">
        <p14:creationId xmlns:p14="http://schemas.microsoft.com/office/powerpoint/2010/main" val="6704545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Treap</a:t>
            </a:r>
            <a:r>
              <a:rPr lang="zh-CN" altLang="en-US" dirty="0"/>
              <a:t>维护权值</a:t>
            </a:r>
          </a:p>
        </p:txBody>
      </p:sp>
      <p:sp>
        <p:nvSpPr>
          <p:cNvPr id="3" name="内容占位符 2"/>
          <p:cNvSpPr>
            <a:spLocks noGrp="1"/>
          </p:cNvSpPr>
          <p:nvPr>
            <p:ph idx="1"/>
          </p:nvPr>
        </p:nvSpPr>
        <p:spPr/>
        <p:txBody>
          <a:bodyPr>
            <a:normAutofit/>
          </a:bodyPr>
          <a:lstStyle/>
          <a:p>
            <a:r>
              <a:rPr lang="zh-CN" altLang="en-US" dirty="0"/>
              <a:t>现在大家都会用</a:t>
            </a:r>
            <a:r>
              <a:rPr lang="en-US" altLang="zh-CN" dirty="0" err="1"/>
              <a:t>treap</a:t>
            </a:r>
            <a:r>
              <a:rPr lang="zh-CN" altLang="en-US" dirty="0"/>
              <a:t>来维护一个集合</a:t>
            </a:r>
            <a:endParaRPr lang="en-US" altLang="zh-CN" dirty="0"/>
          </a:p>
          <a:p>
            <a:r>
              <a:rPr lang="zh-CN" altLang="en-US" dirty="0"/>
              <a:t>支持插入，删除，查询（</a:t>
            </a:r>
            <a:r>
              <a:rPr lang="en-US" altLang="zh-CN" dirty="0" err="1"/>
              <a:t>kth</a:t>
            </a:r>
            <a:r>
              <a:rPr lang="zh-CN" altLang="en-US" dirty="0"/>
              <a:t>，</a:t>
            </a:r>
            <a:r>
              <a:rPr lang="en-US" altLang="zh-CN" dirty="0"/>
              <a:t>rank</a:t>
            </a:r>
            <a:r>
              <a:rPr lang="zh-CN" altLang="en-US" dirty="0"/>
              <a:t>等）了吧</a:t>
            </a:r>
          </a:p>
        </p:txBody>
      </p:sp>
    </p:spTree>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9A78B5-878D-453D-BF98-500D19BFCED3}"/>
              </a:ext>
            </a:extLst>
          </p:cNvPr>
          <p:cNvSpPr>
            <a:spLocks noGrp="1"/>
          </p:cNvSpPr>
          <p:nvPr>
            <p:ph type="title"/>
          </p:nvPr>
        </p:nvSpPr>
        <p:spPr/>
        <p:txBody>
          <a:bodyPr/>
          <a:lstStyle/>
          <a:p>
            <a:r>
              <a:rPr lang="en-US" altLang="zh-CN" dirty="0"/>
              <a:t>Solution</a:t>
            </a:r>
            <a:endParaRPr lang="zh-CN" altLang="en-US" dirty="0"/>
          </a:p>
        </p:txBody>
      </p:sp>
      <p:sp>
        <p:nvSpPr>
          <p:cNvPr id="3" name="内容占位符 2">
            <a:extLst>
              <a:ext uri="{FF2B5EF4-FFF2-40B4-BE49-F238E27FC236}">
                <a16:creationId xmlns:a16="http://schemas.microsoft.com/office/drawing/2014/main" id="{C2E2E60C-DB29-4BB8-86CD-DC6A0006B7F1}"/>
              </a:ext>
            </a:extLst>
          </p:cNvPr>
          <p:cNvSpPr>
            <a:spLocks noGrp="1"/>
          </p:cNvSpPr>
          <p:nvPr>
            <p:ph idx="1"/>
          </p:nvPr>
        </p:nvSpPr>
        <p:spPr/>
        <p:txBody>
          <a:bodyPr/>
          <a:lstStyle/>
          <a:p>
            <a:r>
              <a:rPr lang="zh-CN" altLang="en-US" dirty="0"/>
              <a:t>考虑对每个火，维护出其左右的树高度分别是多少</a:t>
            </a:r>
            <a:endParaRPr lang="en-US" altLang="zh-CN" dirty="0"/>
          </a:p>
          <a:p>
            <a:r>
              <a:rPr lang="zh-CN" altLang="en-US" dirty="0"/>
              <a:t>然后维护区间的所有火左右的树高度的和</a:t>
            </a:r>
            <a:endParaRPr lang="en-US" altLang="zh-CN" dirty="0"/>
          </a:p>
          <a:p>
            <a:r>
              <a:rPr lang="zh-CN" altLang="en-US" dirty="0"/>
              <a:t>这样区间蔓延的时候就是区间树高度和减去区间所有火两边树高度和</a:t>
            </a:r>
            <a:endParaRPr lang="en-US" altLang="zh-CN" dirty="0"/>
          </a:p>
          <a:p>
            <a:r>
              <a:rPr lang="zh-CN" altLang="en-US" dirty="0"/>
              <a:t>考虑将树按照高度分为不同的段，每个段内高度一样</a:t>
            </a:r>
            <a:endParaRPr lang="en-US" altLang="zh-CN" dirty="0"/>
          </a:p>
          <a:p>
            <a:r>
              <a:rPr lang="zh-CN" altLang="en-US" dirty="0"/>
              <a:t>每次区间加的时候，只有两端的连续段可能被拆分为两个新的段，所以这样的段总共</a:t>
            </a:r>
            <a:r>
              <a:rPr lang="en-US" altLang="zh-CN" dirty="0"/>
              <a:t>O(</a:t>
            </a:r>
            <a:r>
              <a:rPr lang="en-US" altLang="zh-CN" dirty="0" err="1"/>
              <a:t>n+q</a:t>
            </a:r>
            <a:r>
              <a:rPr lang="en-US" altLang="zh-CN" dirty="0"/>
              <a:t>)</a:t>
            </a:r>
            <a:r>
              <a:rPr lang="zh-CN" altLang="en-US" dirty="0"/>
              <a:t>个</a:t>
            </a:r>
            <a:endParaRPr lang="en-US" altLang="zh-CN" dirty="0"/>
          </a:p>
          <a:p>
            <a:endParaRPr lang="zh-CN" altLang="en-US" dirty="0"/>
          </a:p>
        </p:txBody>
      </p:sp>
    </p:spTree>
    <p:extLst>
      <p:ext uri="{BB962C8B-B14F-4D97-AF65-F5344CB8AC3E}">
        <p14:creationId xmlns:p14="http://schemas.microsoft.com/office/powerpoint/2010/main" val="756368931"/>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A13F4C-F928-49AA-B543-AC3E75D54757}"/>
              </a:ext>
            </a:extLst>
          </p:cNvPr>
          <p:cNvSpPr>
            <a:spLocks noGrp="1"/>
          </p:cNvSpPr>
          <p:nvPr>
            <p:ph type="title"/>
          </p:nvPr>
        </p:nvSpPr>
        <p:spPr/>
        <p:txBody>
          <a:bodyPr/>
          <a:lstStyle/>
          <a:p>
            <a:r>
              <a:rPr lang="en-US" altLang="zh-CN" dirty="0"/>
              <a:t>Solution</a:t>
            </a:r>
            <a:endParaRPr lang="zh-CN" altLang="en-US" dirty="0"/>
          </a:p>
        </p:txBody>
      </p:sp>
      <p:sp>
        <p:nvSpPr>
          <p:cNvPr id="3" name="内容占位符 2">
            <a:extLst>
              <a:ext uri="{FF2B5EF4-FFF2-40B4-BE49-F238E27FC236}">
                <a16:creationId xmlns:a16="http://schemas.microsoft.com/office/drawing/2014/main" id="{E16D91DA-7A2E-40A7-BEC1-AE66F6CBFEAB}"/>
              </a:ext>
            </a:extLst>
          </p:cNvPr>
          <p:cNvSpPr>
            <a:spLocks noGrp="1"/>
          </p:cNvSpPr>
          <p:nvPr>
            <p:ph idx="1"/>
          </p:nvPr>
        </p:nvSpPr>
        <p:spPr/>
        <p:txBody>
          <a:bodyPr/>
          <a:lstStyle/>
          <a:p>
            <a:r>
              <a:rPr lang="zh-CN" altLang="en-US" dirty="0"/>
              <a:t>如果一个火的段旁边树的段高度发生变化，那一定是原来的树的段被烧没了，于是维护区间每个火段旁边树段的最短长度，烧没了递归下去处理一下即可，这里均摊递归</a:t>
            </a:r>
            <a:r>
              <a:rPr lang="en-US" altLang="zh-CN" dirty="0"/>
              <a:t>O(</a:t>
            </a:r>
            <a:r>
              <a:rPr lang="en-US" altLang="zh-CN" dirty="0" err="1"/>
              <a:t>n+q</a:t>
            </a:r>
            <a:r>
              <a:rPr lang="en-US" altLang="zh-CN" dirty="0"/>
              <a:t>)</a:t>
            </a:r>
            <a:r>
              <a:rPr lang="zh-CN" altLang="en-US" dirty="0"/>
              <a:t>次</a:t>
            </a:r>
            <a:endParaRPr lang="en-US" altLang="zh-CN" dirty="0"/>
          </a:p>
          <a:p>
            <a:r>
              <a:rPr lang="zh-CN" altLang="en-US" dirty="0"/>
              <a:t>还需要注意一个均摊是区间如果很多火的段，我把这些段浇灭了的话会导致区间这些火都变成树</a:t>
            </a:r>
            <a:endParaRPr lang="en-US" altLang="zh-CN" dirty="0"/>
          </a:p>
          <a:p>
            <a:r>
              <a:rPr lang="zh-CN" altLang="en-US" dirty="0"/>
              <a:t>但这些树高度是一样的，所以也是同样的连续段</a:t>
            </a:r>
            <a:endParaRPr lang="en-US" altLang="zh-CN" dirty="0"/>
          </a:p>
          <a:p>
            <a:r>
              <a:rPr lang="zh-CN" altLang="en-US" dirty="0"/>
              <a:t>然后火的段数显然也有均摊，所以这里还是均摊</a:t>
            </a:r>
            <a:r>
              <a:rPr lang="en-US" altLang="zh-CN" dirty="0"/>
              <a:t>O(</a:t>
            </a:r>
            <a:r>
              <a:rPr lang="en-US" altLang="zh-CN" dirty="0" err="1"/>
              <a:t>n+q</a:t>
            </a:r>
            <a:r>
              <a:rPr lang="en-US" altLang="zh-CN" dirty="0"/>
              <a:t>)</a:t>
            </a:r>
            <a:r>
              <a:rPr lang="zh-CN" altLang="en-US" dirty="0"/>
              <a:t>次</a:t>
            </a:r>
            <a:endParaRPr lang="en-US" altLang="zh-CN" dirty="0"/>
          </a:p>
          <a:p>
            <a:endParaRPr lang="en-US" altLang="zh-CN" dirty="0"/>
          </a:p>
          <a:p>
            <a:r>
              <a:rPr lang="zh-CN" altLang="en-US" dirty="0"/>
              <a:t>总时间复杂度</a:t>
            </a:r>
            <a:r>
              <a:rPr lang="en-US" altLang="zh-CN" dirty="0"/>
              <a:t>O((</a:t>
            </a:r>
            <a:r>
              <a:rPr lang="en-US" altLang="zh-CN" dirty="0" err="1"/>
              <a:t>n+q</a:t>
            </a:r>
            <a:r>
              <a:rPr lang="en-US" altLang="zh-CN" dirty="0"/>
              <a:t>)</a:t>
            </a:r>
            <a:r>
              <a:rPr lang="en-US" altLang="zh-CN" dirty="0" err="1"/>
              <a:t>logn</a:t>
            </a:r>
            <a:r>
              <a:rPr lang="en-US" altLang="zh-CN" dirty="0"/>
              <a:t>)</a:t>
            </a:r>
            <a:endParaRPr lang="zh-CN" altLang="en-US" dirty="0"/>
          </a:p>
          <a:p>
            <a:endParaRPr lang="zh-CN" altLang="en-US" dirty="0"/>
          </a:p>
        </p:txBody>
      </p:sp>
    </p:spTree>
    <p:extLst>
      <p:ext uri="{BB962C8B-B14F-4D97-AF65-F5344CB8AC3E}">
        <p14:creationId xmlns:p14="http://schemas.microsoft.com/office/powerpoint/2010/main" val="2766310788"/>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599903-EA24-4DFC-A762-720021345830}"/>
              </a:ext>
            </a:extLst>
          </p:cNvPr>
          <p:cNvSpPr>
            <a:spLocks noGrp="1"/>
          </p:cNvSpPr>
          <p:nvPr>
            <p:ph type="title"/>
          </p:nvPr>
        </p:nvSpPr>
        <p:spPr/>
        <p:txBody>
          <a:bodyPr/>
          <a:lstStyle/>
          <a:p>
            <a:r>
              <a:rPr lang="en-US" altLang="zh-CN" dirty="0"/>
              <a:t>Petrozavodsk Camp2018 MIPT Contest </a:t>
            </a:r>
            <a:r>
              <a:rPr lang="en-US" altLang="zh-CN" dirty="0" err="1"/>
              <a:t>H.Halve</a:t>
            </a:r>
            <a:r>
              <a:rPr lang="en-US" altLang="zh-CN" dirty="0"/>
              <a:t> and Merge</a:t>
            </a:r>
            <a:endParaRPr lang="zh-CN" altLang="en-US" dirty="0"/>
          </a:p>
        </p:txBody>
      </p:sp>
      <p:pic>
        <p:nvPicPr>
          <p:cNvPr id="5" name="内容占位符 4">
            <a:extLst>
              <a:ext uri="{FF2B5EF4-FFF2-40B4-BE49-F238E27FC236}">
                <a16:creationId xmlns:a16="http://schemas.microsoft.com/office/drawing/2014/main" id="{7DE37E6C-3D83-40DB-8C90-9788ABF83B9D}"/>
              </a:ext>
            </a:extLst>
          </p:cNvPr>
          <p:cNvPicPr>
            <a:picLocks noGrp="1" noChangeAspect="1"/>
          </p:cNvPicPr>
          <p:nvPr>
            <p:ph idx="1"/>
          </p:nvPr>
        </p:nvPicPr>
        <p:blipFill>
          <a:blip r:embed="rId2"/>
          <a:stretch>
            <a:fillRect/>
          </a:stretch>
        </p:blipFill>
        <p:spPr>
          <a:xfrm>
            <a:off x="838200" y="1839817"/>
            <a:ext cx="9103479" cy="592989"/>
          </a:xfrm>
        </p:spPr>
      </p:pic>
    </p:spTree>
    <p:extLst>
      <p:ext uri="{BB962C8B-B14F-4D97-AF65-F5344CB8AC3E}">
        <p14:creationId xmlns:p14="http://schemas.microsoft.com/office/powerpoint/2010/main" val="1979851612"/>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84B92C-EEB3-4A30-BC32-14D3B39C7913}"/>
              </a:ext>
            </a:extLst>
          </p:cNvPr>
          <p:cNvSpPr>
            <a:spLocks noGrp="1"/>
          </p:cNvSpPr>
          <p:nvPr>
            <p:ph type="title"/>
          </p:nvPr>
        </p:nvSpPr>
        <p:spPr/>
        <p:txBody>
          <a:bodyPr/>
          <a:lstStyle/>
          <a:p>
            <a:r>
              <a:rPr lang="en-US" altLang="zh-CN" dirty="0"/>
              <a:t>Solution</a:t>
            </a:r>
            <a:endParaRPr lang="zh-CN" altLang="en-US" dirty="0"/>
          </a:p>
        </p:txBody>
      </p:sp>
      <p:sp>
        <p:nvSpPr>
          <p:cNvPr id="3" name="内容占位符 2">
            <a:extLst>
              <a:ext uri="{FF2B5EF4-FFF2-40B4-BE49-F238E27FC236}">
                <a16:creationId xmlns:a16="http://schemas.microsoft.com/office/drawing/2014/main" id="{BB35402B-8259-4116-841A-DCBE606B90A4}"/>
              </a:ext>
            </a:extLst>
          </p:cNvPr>
          <p:cNvSpPr>
            <a:spLocks noGrp="1"/>
          </p:cNvSpPr>
          <p:nvPr>
            <p:ph idx="1"/>
          </p:nvPr>
        </p:nvSpPr>
        <p:spPr/>
        <p:txBody>
          <a:bodyPr/>
          <a:lstStyle/>
          <a:p>
            <a:endParaRPr lang="zh-CN" altLang="en-US"/>
          </a:p>
        </p:txBody>
      </p:sp>
    </p:spTree>
    <p:extLst>
      <p:ext uri="{BB962C8B-B14F-4D97-AF65-F5344CB8AC3E}">
        <p14:creationId xmlns:p14="http://schemas.microsoft.com/office/powerpoint/2010/main" val="2046693541"/>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723DD1-AB7E-4248-BB48-F5E7C770B821}"/>
              </a:ext>
            </a:extLst>
          </p:cNvPr>
          <p:cNvSpPr>
            <a:spLocks noGrp="1"/>
          </p:cNvSpPr>
          <p:nvPr>
            <p:ph type="title"/>
          </p:nvPr>
        </p:nvSpPr>
        <p:spPr/>
        <p:txBody>
          <a:bodyPr/>
          <a:lstStyle/>
          <a:p>
            <a:r>
              <a:rPr lang="en-US" altLang="zh-CN" dirty="0"/>
              <a:t>PKUSC2021D1T2 </a:t>
            </a:r>
            <a:r>
              <a:rPr lang="zh-CN" altLang="en-US" dirty="0"/>
              <a:t>逛街</a:t>
            </a:r>
          </a:p>
        </p:txBody>
      </p:sp>
      <p:pic>
        <p:nvPicPr>
          <p:cNvPr id="5" name="内容占位符 4">
            <a:extLst>
              <a:ext uri="{FF2B5EF4-FFF2-40B4-BE49-F238E27FC236}">
                <a16:creationId xmlns:a16="http://schemas.microsoft.com/office/drawing/2014/main" id="{01EDFD0A-0F50-437A-8F5E-A6183DF2210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690688"/>
            <a:ext cx="5814619" cy="4351338"/>
          </a:xfrm>
        </p:spPr>
      </p:pic>
    </p:spTree>
    <p:extLst>
      <p:ext uri="{BB962C8B-B14F-4D97-AF65-F5344CB8AC3E}">
        <p14:creationId xmlns:p14="http://schemas.microsoft.com/office/powerpoint/2010/main" val="2695183760"/>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3DB417-23D5-4D8F-855D-056A228F8566}"/>
              </a:ext>
            </a:extLst>
          </p:cNvPr>
          <p:cNvSpPr>
            <a:spLocks noGrp="1"/>
          </p:cNvSpPr>
          <p:nvPr>
            <p:ph type="title"/>
          </p:nvPr>
        </p:nvSpPr>
        <p:spPr/>
        <p:txBody>
          <a:bodyPr/>
          <a:lstStyle/>
          <a:p>
            <a:r>
              <a:rPr lang="en-US" altLang="zh-CN"/>
              <a:t>Solution</a:t>
            </a:r>
            <a:endParaRPr lang="zh-CN" altLang="en-US"/>
          </a:p>
        </p:txBody>
      </p:sp>
      <p:sp>
        <p:nvSpPr>
          <p:cNvPr id="3" name="内容占位符 2">
            <a:extLst>
              <a:ext uri="{FF2B5EF4-FFF2-40B4-BE49-F238E27FC236}">
                <a16:creationId xmlns:a16="http://schemas.microsoft.com/office/drawing/2014/main" id="{2DF39AE8-B028-425D-A957-A1192B10CE9C}"/>
              </a:ext>
            </a:extLst>
          </p:cNvPr>
          <p:cNvSpPr>
            <a:spLocks noGrp="1"/>
          </p:cNvSpPr>
          <p:nvPr>
            <p:ph idx="1"/>
          </p:nvPr>
        </p:nvSpPr>
        <p:spPr/>
        <p:txBody>
          <a:bodyPr/>
          <a:lstStyle/>
          <a:p>
            <a:endParaRPr lang="zh-CN" altLang="en-US"/>
          </a:p>
        </p:txBody>
      </p:sp>
    </p:spTree>
    <p:extLst>
      <p:ext uri="{BB962C8B-B14F-4D97-AF65-F5344CB8AC3E}">
        <p14:creationId xmlns:p14="http://schemas.microsoft.com/office/powerpoint/2010/main" val="3573622682"/>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Luogu3747 [</a:t>
            </a:r>
            <a:r>
              <a:rPr lang="zh-CN" altLang="en-US" dirty="0"/>
              <a:t>六省联考</a:t>
            </a:r>
            <a:r>
              <a:rPr lang="en-US" altLang="zh-CN" dirty="0"/>
              <a:t>2017]</a:t>
            </a:r>
            <a:r>
              <a:rPr lang="zh-CN" altLang="en-US" dirty="0"/>
              <a:t>相逢是问候</a:t>
            </a:r>
          </a:p>
        </p:txBody>
      </p:sp>
      <p:pic>
        <p:nvPicPr>
          <p:cNvPr id="4" name="内容占位符 3"/>
          <p:cNvPicPr>
            <a:picLocks noGrp="1" noChangeAspect="1"/>
          </p:cNvPicPr>
          <p:nvPr>
            <p:ph idx="1"/>
          </p:nvPr>
        </p:nvPicPr>
        <p:blipFill>
          <a:blip r:embed="rId2"/>
          <a:stretch>
            <a:fillRect/>
          </a:stretch>
        </p:blipFill>
        <p:spPr>
          <a:xfrm>
            <a:off x="838200" y="1690688"/>
            <a:ext cx="8975626" cy="4608512"/>
          </a:xfrm>
          <a:prstGeom prst="rect">
            <a:avLst/>
          </a:prstGeom>
        </p:spPr>
      </p:pic>
    </p:spTree>
    <p:extLst>
      <p:ext uri="{BB962C8B-B14F-4D97-AF65-F5344CB8AC3E}">
        <p14:creationId xmlns:p14="http://schemas.microsoft.com/office/powerpoint/2010/main" val="2044209883"/>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Solution</a:t>
            </a:r>
            <a:endParaRPr lang="zh-CN" altLang="en-US" dirty="0"/>
          </a:p>
        </p:txBody>
      </p:sp>
      <p:sp>
        <p:nvSpPr>
          <p:cNvPr id="3" name="内容占位符 2"/>
          <p:cNvSpPr>
            <a:spLocks noGrp="1"/>
          </p:cNvSpPr>
          <p:nvPr>
            <p:ph idx="1"/>
          </p:nvPr>
        </p:nvSpPr>
        <p:spPr/>
        <p:txBody>
          <a:bodyPr/>
          <a:lstStyle/>
          <a:p>
            <a:r>
              <a:rPr lang="zh-CN" altLang="en-US" dirty="0"/>
              <a:t>由欧拉定理，每个数最多变换</a:t>
            </a:r>
            <a:r>
              <a:rPr lang="en-US" altLang="zh-CN" dirty="0"/>
              <a:t>O( </a:t>
            </a:r>
            <a:r>
              <a:rPr lang="en-US" altLang="zh-CN" dirty="0" err="1"/>
              <a:t>logv</a:t>
            </a:r>
            <a:r>
              <a:rPr lang="en-US" altLang="zh-CN" dirty="0"/>
              <a:t> )</a:t>
            </a:r>
            <a:r>
              <a:rPr lang="zh-CN" altLang="en-US" dirty="0"/>
              <a:t>次</a:t>
            </a:r>
            <a:endParaRPr lang="en-US" altLang="zh-CN" dirty="0"/>
          </a:p>
          <a:p>
            <a:endParaRPr lang="en-US" altLang="zh-CN" dirty="0"/>
          </a:p>
          <a:p>
            <a:endParaRPr lang="en-US" altLang="zh-CN" dirty="0"/>
          </a:p>
          <a:p>
            <a:r>
              <a:rPr lang="zh-CN" altLang="en-US" dirty="0"/>
              <a:t>因为这里指数每次变为</a:t>
            </a:r>
            <a:r>
              <a:rPr lang="en-US" altLang="zh-CN" dirty="0"/>
              <a:t>phi(p)</a:t>
            </a:r>
          </a:p>
          <a:p>
            <a:r>
              <a:rPr lang="zh-CN" altLang="en-US" dirty="0"/>
              <a:t>当</a:t>
            </a:r>
            <a:r>
              <a:rPr lang="en-US" altLang="zh-CN" dirty="0"/>
              <a:t>p</a:t>
            </a:r>
            <a:r>
              <a:rPr lang="zh-CN" altLang="en-US" dirty="0"/>
              <a:t>为偶数时，</a:t>
            </a:r>
            <a:r>
              <a:rPr lang="en-US" altLang="zh-CN" dirty="0"/>
              <a:t>phi(p)</a:t>
            </a:r>
            <a:r>
              <a:rPr lang="zh-CN" altLang="en-US" dirty="0"/>
              <a:t>至少</a:t>
            </a:r>
            <a:r>
              <a:rPr lang="en-US" altLang="zh-CN" dirty="0"/>
              <a:t>/2</a:t>
            </a:r>
          </a:p>
          <a:p>
            <a:r>
              <a:rPr lang="zh-CN" altLang="en-US" dirty="0"/>
              <a:t>当</a:t>
            </a:r>
            <a:r>
              <a:rPr lang="en-US" altLang="zh-CN" dirty="0"/>
              <a:t>p</a:t>
            </a:r>
            <a:r>
              <a:rPr lang="zh-CN" altLang="en-US" dirty="0"/>
              <a:t>为奇数时，</a:t>
            </a:r>
            <a:r>
              <a:rPr lang="en-US" altLang="zh-CN" dirty="0"/>
              <a:t>phi(p)</a:t>
            </a:r>
            <a:r>
              <a:rPr lang="zh-CN" altLang="en-US" dirty="0"/>
              <a:t>为偶数</a:t>
            </a:r>
            <a:endParaRPr lang="en-US" altLang="zh-CN" dirty="0"/>
          </a:p>
          <a:p>
            <a:r>
              <a:rPr lang="zh-CN" altLang="en-US" dirty="0"/>
              <a:t>如果</a:t>
            </a:r>
            <a:r>
              <a:rPr lang="en-US" altLang="zh-CN" dirty="0"/>
              <a:t>phi(p)=1</a:t>
            </a:r>
            <a:r>
              <a:rPr lang="zh-CN" altLang="en-US" dirty="0"/>
              <a:t>，则继续下去值不变</a:t>
            </a:r>
            <a:endParaRPr lang="en-US" altLang="zh-CN" dirty="0"/>
          </a:p>
          <a:p>
            <a:endParaRPr lang="en-US" altLang="zh-CN" dirty="0"/>
          </a:p>
          <a:p>
            <a:endParaRPr lang="en-US" altLang="zh-CN" dirty="0"/>
          </a:p>
          <a:p>
            <a:endParaRPr lang="en-US" altLang="zh-CN" dirty="0"/>
          </a:p>
        </p:txBody>
      </p:sp>
      <p:pic>
        <p:nvPicPr>
          <p:cNvPr id="5" name="图片 4">
            <a:extLst>
              <a:ext uri="{FF2B5EF4-FFF2-40B4-BE49-F238E27FC236}">
                <a16:creationId xmlns:a16="http://schemas.microsoft.com/office/drawing/2014/main" id="{0C513462-B69F-4806-8AF1-07F66AEF08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2246810"/>
            <a:ext cx="3267075" cy="942975"/>
          </a:xfrm>
          <a:prstGeom prst="rect">
            <a:avLst/>
          </a:prstGeom>
        </p:spPr>
      </p:pic>
    </p:spTree>
    <p:extLst>
      <p:ext uri="{BB962C8B-B14F-4D97-AF65-F5344CB8AC3E}">
        <p14:creationId xmlns:p14="http://schemas.microsoft.com/office/powerpoint/2010/main" val="374037630"/>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5B531E-6D6F-4B64-B378-75685157371B}"/>
              </a:ext>
            </a:extLst>
          </p:cNvPr>
          <p:cNvSpPr>
            <a:spLocks noGrp="1"/>
          </p:cNvSpPr>
          <p:nvPr>
            <p:ph type="title"/>
          </p:nvPr>
        </p:nvSpPr>
        <p:spPr/>
        <p:txBody>
          <a:bodyPr/>
          <a:lstStyle/>
          <a:p>
            <a:r>
              <a:rPr lang="en-US" altLang="zh-CN" dirty="0"/>
              <a:t>Solution</a:t>
            </a:r>
            <a:endParaRPr lang="zh-CN" altLang="en-US" dirty="0"/>
          </a:p>
        </p:txBody>
      </p:sp>
      <p:sp>
        <p:nvSpPr>
          <p:cNvPr id="3" name="内容占位符 2">
            <a:extLst>
              <a:ext uri="{FF2B5EF4-FFF2-40B4-BE49-F238E27FC236}">
                <a16:creationId xmlns:a16="http://schemas.microsoft.com/office/drawing/2014/main" id="{4F6DE9FA-6DBF-492B-9176-730B74E048C6}"/>
              </a:ext>
            </a:extLst>
          </p:cNvPr>
          <p:cNvSpPr>
            <a:spLocks noGrp="1"/>
          </p:cNvSpPr>
          <p:nvPr>
            <p:ph idx="1"/>
          </p:nvPr>
        </p:nvSpPr>
        <p:spPr/>
        <p:txBody>
          <a:bodyPr/>
          <a:lstStyle/>
          <a:p>
            <a:r>
              <a:rPr lang="zh-CN" altLang="en-US" dirty="0"/>
              <a:t>于是暴力即可</a:t>
            </a:r>
            <a:endParaRPr lang="en-US" altLang="zh-CN" dirty="0"/>
          </a:p>
          <a:p>
            <a:r>
              <a:rPr lang="zh-CN" altLang="en-US" dirty="0"/>
              <a:t>需要维护区间中每个数是否下次还能进行题目中的操作</a:t>
            </a:r>
            <a:endParaRPr lang="en-US" altLang="zh-CN" dirty="0"/>
          </a:p>
          <a:p>
            <a:r>
              <a:rPr lang="zh-CN" altLang="en-US" dirty="0"/>
              <a:t>每个数可以操作</a:t>
            </a:r>
            <a:r>
              <a:rPr lang="en-US" altLang="zh-CN" dirty="0"/>
              <a:t>O( </a:t>
            </a:r>
            <a:r>
              <a:rPr lang="en-US" altLang="zh-CN" dirty="0" err="1"/>
              <a:t>logv</a:t>
            </a:r>
            <a:r>
              <a:rPr lang="en-US" altLang="zh-CN" dirty="0"/>
              <a:t> )</a:t>
            </a:r>
            <a:r>
              <a:rPr lang="zh-CN" altLang="en-US" dirty="0"/>
              <a:t>次，每次操作需要</a:t>
            </a:r>
            <a:r>
              <a:rPr lang="en-US" altLang="zh-CN" dirty="0"/>
              <a:t>O( </a:t>
            </a:r>
            <a:r>
              <a:rPr lang="en-US" altLang="zh-CN" dirty="0" err="1"/>
              <a:t>logv</a:t>
            </a:r>
            <a:r>
              <a:rPr lang="en-US" altLang="zh-CN" dirty="0"/>
              <a:t> )</a:t>
            </a:r>
            <a:r>
              <a:rPr lang="zh-CN" altLang="en-US" dirty="0"/>
              <a:t>的快速幂，这里均摊的代价是</a:t>
            </a:r>
            <a:r>
              <a:rPr lang="en-US" altLang="zh-CN"/>
              <a:t>O( log^2v )</a:t>
            </a:r>
            <a:endParaRPr lang="en-US" altLang="zh-CN" dirty="0"/>
          </a:p>
          <a:p>
            <a:r>
              <a:rPr lang="zh-CN" altLang="en-US" dirty="0"/>
              <a:t>总复杂度</a:t>
            </a:r>
            <a:r>
              <a:rPr lang="en-US" altLang="zh-CN" dirty="0"/>
              <a:t>O( (</a:t>
            </a:r>
            <a:r>
              <a:rPr lang="en-US" altLang="zh-CN" dirty="0" err="1"/>
              <a:t>n+m</a:t>
            </a:r>
            <a:r>
              <a:rPr lang="en-US" altLang="zh-CN" dirty="0"/>
              <a:t>)(</a:t>
            </a:r>
            <a:r>
              <a:rPr lang="en-US" altLang="zh-CN" dirty="0" err="1"/>
              <a:t>logn+logv</a:t>
            </a:r>
            <a:r>
              <a:rPr lang="en-US" altLang="zh-CN" dirty="0"/>
              <a:t>)</a:t>
            </a:r>
            <a:r>
              <a:rPr lang="en-US" altLang="zh-CN" dirty="0" err="1"/>
              <a:t>logv</a:t>
            </a:r>
            <a:r>
              <a:rPr lang="en-US" altLang="zh-CN" dirty="0"/>
              <a:t> )</a:t>
            </a:r>
            <a:endParaRPr lang="zh-CN" altLang="en-US" dirty="0"/>
          </a:p>
        </p:txBody>
      </p:sp>
    </p:spTree>
    <p:extLst>
      <p:ext uri="{BB962C8B-B14F-4D97-AF65-F5344CB8AC3E}">
        <p14:creationId xmlns:p14="http://schemas.microsoft.com/office/powerpoint/2010/main" val="1163974094"/>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Old Driver Tree</a:t>
            </a:r>
            <a:endParaRPr lang="zh-CN" altLang="en-US" dirty="0"/>
          </a:p>
        </p:txBody>
      </p:sp>
      <p:sp>
        <p:nvSpPr>
          <p:cNvPr id="3" name="内容占位符 2"/>
          <p:cNvSpPr>
            <a:spLocks noGrp="1"/>
          </p:cNvSpPr>
          <p:nvPr>
            <p:ph idx="1"/>
          </p:nvPr>
        </p:nvSpPr>
        <p:spPr/>
        <p:txBody>
          <a:bodyPr/>
          <a:lstStyle/>
          <a:p>
            <a:r>
              <a:rPr lang="zh-CN" altLang="en-US" dirty="0"/>
              <a:t>在有类区间染色操作，以及保证</a:t>
            </a:r>
            <a:r>
              <a:rPr lang="zh-CN" altLang="en-US" dirty="0">
                <a:solidFill>
                  <a:srgbClr val="FF0000"/>
                </a:solidFill>
              </a:rPr>
              <a:t>数据随机</a:t>
            </a:r>
            <a:r>
              <a:rPr lang="zh-CN" altLang="en-US" dirty="0"/>
              <a:t>的情况下</a:t>
            </a:r>
            <a:endParaRPr lang="en-US" altLang="zh-CN" dirty="0"/>
          </a:p>
          <a:p>
            <a:r>
              <a:rPr lang="zh-CN" altLang="en-US" dirty="0"/>
              <a:t>可以用一个平衡树维护颜色连续段的暴力来解决</a:t>
            </a:r>
            <a:endParaRPr lang="en-US" altLang="zh-CN" dirty="0"/>
          </a:p>
          <a:p>
            <a:r>
              <a:rPr lang="zh-CN" altLang="en-US" dirty="0"/>
              <a:t>复杂度期望</a:t>
            </a:r>
            <a:r>
              <a:rPr lang="en-US" altLang="zh-CN" dirty="0"/>
              <a:t>O( (</a:t>
            </a:r>
            <a:r>
              <a:rPr lang="en-US" altLang="zh-CN" dirty="0" err="1"/>
              <a:t>n+m</a:t>
            </a:r>
            <a:r>
              <a:rPr lang="en-US" altLang="zh-CN" dirty="0"/>
              <a:t>)</a:t>
            </a:r>
            <a:r>
              <a:rPr lang="en-US" altLang="zh-CN" dirty="0" err="1"/>
              <a:t>loglogn</a:t>
            </a:r>
            <a:r>
              <a:rPr lang="en-US" altLang="zh-CN" dirty="0"/>
              <a:t> )</a:t>
            </a:r>
            <a:r>
              <a:rPr lang="zh-CN" altLang="en-US" dirty="0"/>
              <a:t>，可以做到</a:t>
            </a:r>
            <a:r>
              <a:rPr lang="en-US" altLang="zh-CN" dirty="0"/>
              <a:t>O( n + m )</a:t>
            </a:r>
            <a:r>
              <a:rPr lang="zh-CN" altLang="en-US" dirty="0"/>
              <a:t>，但是</a:t>
            </a:r>
            <a:r>
              <a:rPr lang="en-US" altLang="zh-CN" dirty="0"/>
              <a:t>not practical</a:t>
            </a:r>
          </a:p>
        </p:txBody>
      </p:sp>
    </p:spTree>
    <p:extLst>
      <p:ext uri="{BB962C8B-B14F-4D97-AF65-F5344CB8AC3E}">
        <p14:creationId xmlns:p14="http://schemas.microsoft.com/office/powerpoint/2010/main" val="33982996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分裂合并的</a:t>
            </a:r>
            <a:r>
              <a:rPr lang="en-US" altLang="zh-CN" dirty="0" err="1"/>
              <a:t>Treap</a:t>
            </a:r>
            <a:endParaRPr lang="zh-CN" altLang="en-US" dirty="0"/>
          </a:p>
        </p:txBody>
      </p:sp>
      <p:sp>
        <p:nvSpPr>
          <p:cNvPr id="3" name="内容占位符 2"/>
          <p:cNvSpPr>
            <a:spLocks noGrp="1"/>
          </p:cNvSpPr>
          <p:nvPr>
            <p:ph idx="1"/>
          </p:nvPr>
        </p:nvSpPr>
        <p:spPr/>
        <p:txBody>
          <a:bodyPr>
            <a:normAutofit/>
          </a:bodyPr>
          <a:lstStyle/>
          <a:p>
            <a:r>
              <a:rPr lang="zh-CN" altLang="en-US" dirty="0"/>
              <a:t>用于维护序列，支持将</a:t>
            </a:r>
            <a:r>
              <a:rPr lang="en-US" altLang="zh-CN" dirty="0" err="1"/>
              <a:t>Treap</a:t>
            </a:r>
            <a:r>
              <a:rPr lang="zh-CN" altLang="en-US" dirty="0"/>
              <a:t>按前</a:t>
            </a:r>
            <a:r>
              <a:rPr lang="en-US" altLang="zh-CN" dirty="0"/>
              <a:t>k</a:t>
            </a:r>
            <a:r>
              <a:rPr lang="zh-CN" altLang="en-US" dirty="0"/>
              <a:t>个位置分裂为两棵树</a:t>
            </a:r>
            <a:endParaRPr lang="en-US" altLang="zh-CN" dirty="0"/>
          </a:p>
          <a:p>
            <a:r>
              <a:rPr lang="zh-CN" altLang="en-US" dirty="0"/>
              <a:t>分裂的时候维护两棵树，分别代表左边和右边的部分</a:t>
            </a:r>
            <a:endParaRPr lang="en-US" altLang="zh-CN" dirty="0"/>
          </a:p>
          <a:p>
            <a:endParaRPr lang="zh-CN" altLang="en-US" dirty="0"/>
          </a:p>
        </p:txBody>
      </p:sp>
    </p:spTree>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489BFD-2F20-4B45-BB72-49936F75A9FA}"/>
              </a:ext>
            </a:extLst>
          </p:cNvPr>
          <p:cNvSpPr>
            <a:spLocks noGrp="1"/>
          </p:cNvSpPr>
          <p:nvPr>
            <p:ph type="title"/>
          </p:nvPr>
        </p:nvSpPr>
        <p:spPr/>
        <p:txBody>
          <a:bodyPr/>
          <a:lstStyle/>
          <a:p>
            <a:r>
              <a:rPr lang="en-US" altLang="zh-CN" dirty="0"/>
              <a:t>Old Driver Tree</a:t>
            </a:r>
            <a:endParaRPr lang="zh-CN" altLang="en-US" dirty="0"/>
          </a:p>
        </p:txBody>
      </p:sp>
      <p:sp>
        <p:nvSpPr>
          <p:cNvPr id="3" name="内容占位符 2">
            <a:extLst>
              <a:ext uri="{FF2B5EF4-FFF2-40B4-BE49-F238E27FC236}">
                <a16:creationId xmlns:a16="http://schemas.microsoft.com/office/drawing/2014/main" id="{D7F266C2-1E81-4943-B215-B2BA7F18E850}"/>
              </a:ext>
            </a:extLst>
          </p:cNvPr>
          <p:cNvSpPr>
            <a:spLocks noGrp="1"/>
          </p:cNvSpPr>
          <p:nvPr>
            <p:ph idx="1"/>
          </p:nvPr>
        </p:nvSpPr>
        <p:spPr/>
        <p:txBody>
          <a:bodyPr/>
          <a:lstStyle/>
          <a:p>
            <a:r>
              <a:rPr lang="zh-CN" altLang="en-US" dirty="0"/>
              <a:t>在线可以做到</a:t>
            </a:r>
            <a:endParaRPr lang="en-US" altLang="zh-CN" dirty="0"/>
          </a:p>
          <a:p>
            <a:r>
              <a:rPr lang="en-US" altLang="zh-CN" dirty="0"/>
              <a:t>O( (</a:t>
            </a:r>
            <a:r>
              <a:rPr lang="en-US" altLang="zh-CN" dirty="0" err="1"/>
              <a:t>n+m</a:t>
            </a:r>
            <a:r>
              <a:rPr lang="en-US" altLang="zh-CN" dirty="0"/>
              <a:t>)</a:t>
            </a:r>
            <a:r>
              <a:rPr lang="en-US" altLang="zh-CN" dirty="0" err="1"/>
              <a:t>loglogn</a:t>
            </a:r>
            <a:r>
              <a:rPr lang="en-US" altLang="zh-CN" dirty="0"/>
              <a:t> )</a:t>
            </a:r>
            <a:r>
              <a:rPr lang="zh-CN" altLang="en-US" dirty="0"/>
              <a:t>（直接做），</a:t>
            </a:r>
            <a:r>
              <a:rPr lang="en-US" altLang="zh-CN" dirty="0"/>
              <a:t>O( (</a:t>
            </a:r>
            <a:r>
              <a:rPr lang="en-US" altLang="zh-CN" dirty="0" err="1"/>
              <a:t>n+m</a:t>
            </a:r>
            <a:r>
              <a:rPr lang="en-US" altLang="zh-CN" dirty="0"/>
              <a:t>)</a:t>
            </a:r>
            <a:r>
              <a:rPr lang="en-US" altLang="zh-CN" dirty="0" err="1"/>
              <a:t>logloglogn</a:t>
            </a:r>
            <a:r>
              <a:rPr lang="en-US" altLang="zh-CN" dirty="0"/>
              <a:t> )</a:t>
            </a:r>
            <a:r>
              <a:rPr lang="zh-CN" altLang="en-US" dirty="0"/>
              <a:t>（使用</a:t>
            </a:r>
            <a:r>
              <a:rPr lang="en-US" altLang="zh-CN" dirty="0"/>
              <a:t>exponential tree</a:t>
            </a:r>
            <a:r>
              <a:rPr lang="zh-CN" altLang="en-US" dirty="0"/>
              <a:t>），</a:t>
            </a:r>
            <a:endParaRPr lang="en-US" altLang="zh-CN" dirty="0"/>
          </a:p>
          <a:p>
            <a:r>
              <a:rPr lang="en-US" altLang="zh-CN" dirty="0"/>
              <a:t>O( n + m )</a:t>
            </a:r>
            <a:r>
              <a:rPr lang="zh-CN" altLang="en-US" dirty="0"/>
              <a:t>（使用</a:t>
            </a:r>
            <a:r>
              <a:rPr lang="en-US" altLang="zh-CN" dirty="0"/>
              <a:t>O( </a:t>
            </a:r>
            <a:r>
              <a:rPr lang="en-US" altLang="zh-CN" dirty="0" err="1"/>
              <a:t>logn</a:t>
            </a:r>
            <a:r>
              <a:rPr lang="en-US" altLang="zh-CN" dirty="0"/>
              <a:t>/</a:t>
            </a:r>
            <a:r>
              <a:rPr lang="en-US" altLang="zh-CN" dirty="0" err="1"/>
              <a:t>logw</a:t>
            </a:r>
            <a:r>
              <a:rPr lang="en-US" altLang="zh-CN" dirty="0"/>
              <a:t> )</a:t>
            </a:r>
            <a:r>
              <a:rPr lang="zh-CN" altLang="en-US" dirty="0"/>
              <a:t>的动态前驱数据结构）</a:t>
            </a:r>
            <a:endParaRPr lang="en-US" altLang="zh-CN" dirty="0"/>
          </a:p>
          <a:p>
            <a:r>
              <a:rPr lang="zh-CN" altLang="en-US" dirty="0"/>
              <a:t>离线可以简单的做到</a:t>
            </a:r>
            <a:r>
              <a:rPr lang="en-US" altLang="zh-CN" dirty="0"/>
              <a:t>O( n + m )</a:t>
            </a:r>
            <a:r>
              <a:rPr lang="zh-CN" altLang="en-US" dirty="0"/>
              <a:t>，压位即可</a:t>
            </a:r>
          </a:p>
          <a:p>
            <a:endParaRPr lang="zh-CN" altLang="en-US" dirty="0"/>
          </a:p>
        </p:txBody>
      </p:sp>
    </p:spTree>
    <p:extLst>
      <p:ext uri="{BB962C8B-B14F-4D97-AF65-F5344CB8AC3E}">
        <p14:creationId xmlns:p14="http://schemas.microsoft.com/office/powerpoint/2010/main" val="3797492633"/>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Old Driver Tree</a:t>
            </a:r>
            <a:endParaRPr lang="zh-CN" altLang="en-US" dirty="0"/>
          </a:p>
        </p:txBody>
      </p:sp>
      <p:sp>
        <p:nvSpPr>
          <p:cNvPr id="3" name="内容占位符 2"/>
          <p:cNvSpPr>
            <a:spLocks noGrp="1"/>
          </p:cNvSpPr>
          <p:nvPr>
            <p:ph idx="1"/>
          </p:nvPr>
        </p:nvSpPr>
        <p:spPr/>
        <p:txBody>
          <a:bodyPr>
            <a:normAutofit/>
          </a:bodyPr>
          <a:lstStyle/>
          <a:p>
            <a:r>
              <a:rPr lang="zh-CN" altLang="en-US" dirty="0"/>
              <a:t>可以证明复杂度是期望</a:t>
            </a:r>
            <a:r>
              <a:rPr lang="en-US" altLang="zh-CN" dirty="0"/>
              <a:t>O( (</a:t>
            </a:r>
            <a:r>
              <a:rPr lang="en-US" altLang="zh-CN" dirty="0" err="1"/>
              <a:t>n+m</a:t>
            </a:r>
            <a:r>
              <a:rPr lang="en-US" altLang="zh-CN" dirty="0"/>
              <a:t>)</a:t>
            </a:r>
            <a:r>
              <a:rPr lang="en-US" altLang="zh-CN" dirty="0" err="1"/>
              <a:t>logn</a:t>
            </a:r>
            <a:r>
              <a:rPr lang="en-US" altLang="zh-CN" dirty="0"/>
              <a:t> )</a:t>
            </a:r>
            <a:r>
              <a:rPr lang="zh-CN" altLang="en-US" dirty="0"/>
              <a:t>的</a:t>
            </a:r>
            <a:endParaRPr lang="en-US" altLang="zh-CN" dirty="0"/>
          </a:p>
          <a:p>
            <a:r>
              <a:rPr lang="zh-CN" altLang="en-US" dirty="0"/>
              <a:t>假设有</a:t>
            </a:r>
            <a:r>
              <a:rPr lang="en-US" altLang="zh-CN" dirty="0"/>
              <a:t>k</a:t>
            </a:r>
            <a:r>
              <a:rPr lang="zh-CN" altLang="en-US" dirty="0"/>
              <a:t>种操作，其中一种是区间染色，定义势能为颜色段个数</a:t>
            </a:r>
            <a:endParaRPr lang="en-US" altLang="zh-CN" dirty="0"/>
          </a:p>
          <a:p>
            <a:r>
              <a:rPr lang="zh-CN" altLang="en-US" dirty="0"/>
              <a:t>每次操作的时候有两种可能性：</a:t>
            </a:r>
            <a:endParaRPr lang="en-US" altLang="zh-CN" dirty="0"/>
          </a:p>
          <a:p>
            <a:r>
              <a:rPr lang="en-US" altLang="zh-CN" dirty="0"/>
              <a:t>1.</a:t>
            </a:r>
            <a:r>
              <a:rPr lang="zh-CN" altLang="en-US" dirty="0"/>
              <a:t>以</a:t>
            </a:r>
            <a:r>
              <a:rPr lang="en-US" altLang="zh-CN" dirty="0"/>
              <a:t>O( x )</a:t>
            </a:r>
            <a:r>
              <a:rPr lang="zh-CN" altLang="en-US" dirty="0"/>
              <a:t>的代价消除</a:t>
            </a:r>
            <a:r>
              <a:rPr lang="en-US" altLang="zh-CN" dirty="0"/>
              <a:t>O( x )</a:t>
            </a:r>
            <a:r>
              <a:rPr lang="zh-CN" altLang="en-US" dirty="0"/>
              <a:t>势能，势能</a:t>
            </a:r>
            <a:r>
              <a:rPr lang="en-US" altLang="zh-CN" dirty="0"/>
              <a:t>+2</a:t>
            </a:r>
            <a:r>
              <a:rPr lang="zh-CN" altLang="en-US" dirty="0"/>
              <a:t>，概率</a:t>
            </a:r>
            <a:r>
              <a:rPr lang="en-US" altLang="zh-CN" dirty="0"/>
              <a:t>1/k</a:t>
            </a:r>
          </a:p>
          <a:p>
            <a:r>
              <a:rPr lang="en-US" altLang="zh-CN" dirty="0"/>
              <a:t>2.</a:t>
            </a:r>
            <a:r>
              <a:rPr lang="zh-CN" altLang="en-US" dirty="0"/>
              <a:t>以</a:t>
            </a:r>
            <a:r>
              <a:rPr lang="en-US" altLang="zh-CN" dirty="0"/>
              <a:t>O( x )</a:t>
            </a:r>
            <a:r>
              <a:rPr lang="zh-CN" altLang="en-US" dirty="0"/>
              <a:t>的代价啥都没做，势能</a:t>
            </a:r>
            <a:r>
              <a:rPr lang="en-US" altLang="zh-CN" dirty="0"/>
              <a:t>+2</a:t>
            </a:r>
            <a:r>
              <a:rPr lang="zh-CN" altLang="en-US" dirty="0"/>
              <a:t>，概率</a:t>
            </a:r>
            <a:r>
              <a:rPr lang="en-US" altLang="zh-CN" dirty="0"/>
              <a:t>1-1/k</a:t>
            </a:r>
          </a:p>
          <a:p>
            <a:r>
              <a:rPr lang="zh-CN" altLang="en-US" dirty="0"/>
              <a:t>势能的均摊是</a:t>
            </a:r>
            <a:r>
              <a:rPr lang="en-US" altLang="zh-CN" dirty="0"/>
              <a:t>O( n + m )</a:t>
            </a:r>
          </a:p>
          <a:p>
            <a:r>
              <a:rPr lang="zh-CN" altLang="en-US" dirty="0"/>
              <a:t>于是这部分总的代价是</a:t>
            </a:r>
            <a:r>
              <a:rPr lang="en-US" altLang="zh-CN" dirty="0"/>
              <a:t>O( (</a:t>
            </a:r>
            <a:r>
              <a:rPr lang="en-US" altLang="zh-CN" dirty="0" err="1"/>
              <a:t>n+m</a:t>
            </a:r>
            <a:r>
              <a:rPr lang="en-US" altLang="zh-CN" dirty="0"/>
              <a:t>)k )</a:t>
            </a:r>
          </a:p>
          <a:p>
            <a:r>
              <a:rPr lang="zh-CN" altLang="en-US" dirty="0"/>
              <a:t>所以复杂度瓶颈在于平衡树而不是暴力的均摊部分</a:t>
            </a:r>
            <a:r>
              <a:rPr lang="en-US" altLang="zh-CN" dirty="0"/>
              <a:t>…</a:t>
            </a:r>
            <a:endParaRPr lang="zh-CN" altLang="en-US" dirty="0"/>
          </a:p>
        </p:txBody>
      </p:sp>
    </p:spTree>
    <p:extLst>
      <p:ext uri="{BB962C8B-B14F-4D97-AF65-F5344CB8AC3E}">
        <p14:creationId xmlns:p14="http://schemas.microsoft.com/office/powerpoint/2010/main" val="1251655794"/>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Old Driver Tree</a:t>
            </a:r>
            <a:endParaRPr lang="zh-CN" altLang="en-US" dirty="0"/>
          </a:p>
        </p:txBody>
      </p:sp>
      <p:sp>
        <p:nvSpPr>
          <p:cNvPr id="3" name="内容占位符 2"/>
          <p:cNvSpPr>
            <a:spLocks noGrp="1"/>
          </p:cNvSpPr>
          <p:nvPr>
            <p:ph idx="1"/>
          </p:nvPr>
        </p:nvSpPr>
        <p:spPr/>
        <p:txBody>
          <a:bodyPr/>
          <a:lstStyle/>
          <a:p>
            <a:r>
              <a:rPr lang="zh-CN" altLang="en-US" dirty="0"/>
              <a:t>应用：</a:t>
            </a:r>
            <a:endParaRPr lang="en-US" altLang="zh-CN" dirty="0"/>
          </a:p>
          <a:p>
            <a:r>
              <a:rPr lang="zh-CN" altLang="en-US" dirty="0"/>
              <a:t>各种题都能用，基本上不会被卡</a:t>
            </a:r>
            <a:endParaRPr lang="en-US" altLang="zh-CN" dirty="0"/>
          </a:p>
          <a:p>
            <a:r>
              <a:rPr lang="zh-CN" altLang="en-US" dirty="0"/>
              <a:t>因为大部分出题人都觉得序列维护的那种数据结构题只需要随机数据就足够强了</a:t>
            </a:r>
            <a:r>
              <a:rPr lang="en-US" altLang="zh-CN" dirty="0"/>
              <a:t>…</a:t>
            </a:r>
          </a:p>
          <a:p>
            <a:r>
              <a:rPr lang="zh-CN" altLang="en-US" dirty="0"/>
              <a:t>不过要注意，别被没有区间染色的部分分给卡了</a:t>
            </a:r>
            <a:r>
              <a:rPr lang="en-US" altLang="zh-CN" dirty="0"/>
              <a:t>…</a:t>
            </a:r>
          </a:p>
          <a:p>
            <a:endParaRPr lang="en-US" altLang="zh-CN" dirty="0"/>
          </a:p>
          <a:p>
            <a:r>
              <a:rPr lang="zh-CN" altLang="en-US" dirty="0">
                <a:solidFill>
                  <a:srgbClr val="FF0000"/>
                </a:solidFill>
              </a:rPr>
              <a:t>可以水掉各种题</a:t>
            </a:r>
          </a:p>
        </p:txBody>
      </p:sp>
    </p:spTree>
    <p:extLst>
      <p:ext uri="{BB962C8B-B14F-4D97-AF65-F5344CB8AC3E}">
        <p14:creationId xmlns:p14="http://schemas.microsoft.com/office/powerpoint/2010/main" val="184844648"/>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Effect</a:t>
            </a:r>
            <a:endParaRPr lang="zh-CN" altLang="en-US" dirty="0"/>
          </a:p>
        </p:txBody>
      </p:sp>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64626" y="1700808"/>
            <a:ext cx="4297743" cy="1050458"/>
          </a:xfrm>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0" y="2751267"/>
            <a:ext cx="4238368" cy="1430901"/>
          </a:xfrm>
          <a:prstGeom prst="rect">
            <a:avLst/>
          </a:prstGeom>
        </p:spPr>
      </p:pic>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67296" y="4171322"/>
            <a:ext cx="4279473" cy="1050458"/>
          </a:xfrm>
          <a:prstGeom prst="rect">
            <a:avLst/>
          </a:prstGeom>
        </p:spPr>
      </p:pic>
      <p:pic>
        <p:nvPicPr>
          <p:cNvPr id="7" name="图片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24001" y="5232625"/>
            <a:ext cx="4222768" cy="1424009"/>
          </a:xfrm>
          <a:prstGeom prst="rect">
            <a:avLst/>
          </a:prstGeom>
        </p:spPr>
      </p:pic>
      <p:pic>
        <p:nvPicPr>
          <p:cNvPr id="8" name="图片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62368" y="1644718"/>
            <a:ext cx="4798128" cy="1180452"/>
          </a:xfrm>
          <a:prstGeom prst="rect">
            <a:avLst/>
          </a:prstGeom>
        </p:spPr>
      </p:pic>
      <p:pic>
        <p:nvPicPr>
          <p:cNvPr id="9" name="图片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830329" y="2851347"/>
            <a:ext cx="3217999" cy="2560742"/>
          </a:xfrm>
          <a:prstGeom prst="rect">
            <a:avLst/>
          </a:prstGeom>
        </p:spPr>
      </p:pic>
      <p:pic>
        <p:nvPicPr>
          <p:cNvPr id="10" name="图片 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805372" y="5321307"/>
            <a:ext cx="3344813" cy="1355147"/>
          </a:xfrm>
          <a:prstGeom prst="rect">
            <a:avLst/>
          </a:prstGeom>
        </p:spPr>
      </p:pic>
    </p:spTree>
    <p:extLst>
      <p:ext uri="{BB962C8B-B14F-4D97-AF65-F5344CB8AC3E}">
        <p14:creationId xmlns:p14="http://schemas.microsoft.com/office/powerpoint/2010/main" val="3940420920"/>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CCE148-E5B2-4554-8B09-6F9AA91E1A82}"/>
              </a:ext>
            </a:extLst>
          </p:cNvPr>
          <p:cNvSpPr>
            <a:spLocks noGrp="1"/>
          </p:cNvSpPr>
          <p:nvPr>
            <p:ph type="title"/>
          </p:nvPr>
        </p:nvSpPr>
        <p:spPr/>
        <p:txBody>
          <a:bodyPr/>
          <a:lstStyle/>
          <a:p>
            <a:r>
              <a:rPr lang="en-US" altLang="zh-CN" dirty="0"/>
              <a:t>CF1446D2 Frequency Problem</a:t>
            </a:r>
            <a:endParaRPr lang="zh-CN" altLang="en-US" dirty="0"/>
          </a:p>
        </p:txBody>
      </p:sp>
      <p:sp>
        <p:nvSpPr>
          <p:cNvPr id="3" name="内容占位符 2">
            <a:extLst>
              <a:ext uri="{FF2B5EF4-FFF2-40B4-BE49-F238E27FC236}">
                <a16:creationId xmlns:a16="http://schemas.microsoft.com/office/drawing/2014/main" id="{F028B191-9285-4FBC-9604-A2ED01B857E9}"/>
              </a:ext>
            </a:extLst>
          </p:cNvPr>
          <p:cNvSpPr>
            <a:spLocks noGrp="1"/>
          </p:cNvSpPr>
          <p:nvPr>
            <p:ph idx="1"/>
          </p:nvPr>
        </p:nvSpPr>
        <p:spPr/>
        <p:txBody>
          <a:bodyPr/>
          <a:lstStyle/>
          <a:p>
            <a:pPr algn="l"/>
            <a:r>
              <a:rPr lang="zh-CN" altLang="en-US" b="0" i="0" dirty="0">
                <a:effectLst/>
                <a:latin typeface="-apple-system"/>
              </a:rPr>
              <a:t>给一个序列</a:t>
            </a:r>
            <a:endParaRPr lang="en-US" altLang="zh-CN" b="0" i="0" dirty="0">
              <a:effectLst/>
              <a:latin typeface="-apple-system"/>
            </a:endParaRPr>
          </a:p>
          <a:p>
            <a:pPr algn="l"/>
            <a:r>
              <a:rPr lang="zh-CN" altLang="en-US" b="0" i="0" dirty="0">
                <a:effectLst/>
                <a:latin typeface="-apple-system"/>
              </a:rPr>
              <a:t>求最长的子段使得其中有至少两个出现次数最多的元素。</a:t>
            </a:r>
          </a:p>
          <a:p>
            <a:pPr algn="l"/>
            <a:r>
              <a:rPr lang="zh-CN" altLang="en-US" b="0" i="0" dirty="0">
                <a:effectLst/>
                <a:latin typeface="-apple-system"/>
              </a:rPr>
              <a:t>输出最长子段长度。</a:t>
            </a:r>
          </a:p>
          <a:p>
            <a:r>
              <a:rPr lang="zh-CN" altLang="en-US" dirty="0"/>
              <a:t>我加强一下，</a:t>
            </a:r>
            <a:r>
              <a:rPr lang="en-US" altLang="zh-CN" dirty="0"/>
              <a:t>n&lt;=1e6</a:t>
            </a:r>
            <a:endParaRPr lang="zh-CN" altLang="en-US" dirty="0"/>
          </a:p>
        </p:txBody>
      </p:sp>
    </p:spTree>
    <p:extLst>
      <p:ext uri="{BB962C8B-B14F-4D97-AF65-F5344CB8AC3E}">
        <p14:creationId xmlns:p14="http://schemas.microsoft.com/office/powerpoint/2010/main" val="3919206360"/>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AAD574-4937-41C1-989F-113BA55C5A66}"/>
              </a:ext>
            </a:extLst>
          </p:cNvPr>
          <p:cNvSpPr>
            <a:spLocks noGrp="1"/>
          </p:cNvSpPr>
          <p:nvPr>
            <p:ph type="title"/>
          </p:nvPr>
        </p:nvSpPr>
        <p:spPr/>
        <p:txBody>
          <a:bodyPr/>
          <a:lstStyle/>
          <a:p>
            <a:r>
              <a:rPr lang="en-US" altLang="zh-CN" dirty="0"/>
              <a:t>Solution</a:t>
            </a:r>
            <a:endParaRPr lang="zh-CN" altLang="en-US" dirty="0"/>
          </a:p>
        </p:txBody>
      </p:sp>
      <p:sp>
        <p:nvSpPr>
          <p:cNvPr id="3" name="内容占位符 2">
            <a:extLst>
              <a:ext uri="{FF2B5EF4-FFF2-40B4-BE49-F238E27FC236}">
                <a16:creationId xmlns:a16="http://schemas.microsoft.com/office/drawing/2014/main" id="{9A4B69A7-05D6-4782-98F7-FB51ADA7A2EE}"/>
              </a:ext>
            </a:extLst>
          </p:cNvPr>
          <p:cNvSpPr>
            <a:spLocks noGrp="1"/>
          </p:cNvSpPr>
          <p:nvPr>
            <p:ph idx="1"/>
          </p:nvPr>
        </p:nvSpPr>
        <p:spPr/>
        <p:txBody>
          <a:bodyPr/>
          <a:lstStyle/>
          <a:p>
            <a:r>
              <a:rPr lang="zh-CN" altLang="en-US" dirty="0"/>
              <a:t>可以证明，这两个出现次数最多的元素中，必定有一个是全局的众数</a:t>
            </a:r>
          </a:p>
        </p:txBody>
      </p:sp>
    </p:spTree>
    <p:extLst>
      <p:ext uri="{BB962C8B-B14F-4D97-AF65-F5344CB8AC3E}">
        <p14:creationId xmlns:p14="http://schemas.microsoft.com/office/powerpoint/2010/main" val="1930732553"/>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24B81E-B26E-42E8-9CD3-F504096EFC6B}"/>
              </a:ext>
            </a:extLst>
          </p:cNvPr>
          <p:cNvSpPr>
            <a:spLocks noGrp="1"/>
          </p:cNvSpPr>
          <p:nvPr>
            <p:ph type="title"/>
          </p:nvPr>
        </p:nvSpPr>
        <p:spPr/>
        <p:txBody>
          <a:bodyPr/>
          <a:lstStyle/>
          <a:p>
            <a:r>
              <a:rPr lang="en-US" altLang="zh-CN" dirty="0"/>
              <a:t>Solution</a:t>
            </a:r>
            <a:endParaRPr lang="zh-CN" altLang="en-US" dirty="0"/>
          </a:p>
        </p:txBody>
      </p:sp>
      <p:sp>
        <p:nvSpPr>
          <p:cNvPr id="3" name="内容占位符 2">
            <a:extLst>
              <a:ext uri="{FF2B5EF4-FFF2-40B4-BE49-F238E27FC236}">
                <a16:creationId xmlns:a16="http://schemas.microsoft.com/office/drawing/2014/main" id="{EC7D2AE5-F7B4-428B-9304-33A04186C6DC}"/>
              </a:ext>
            </a:extLst>
          </p:cNvPr>
          <p:cNvSpPr>
            <a:spLocks noGrp="1"/>
          </p:cNvSpPr>
          <p:nvPr>
            <p:ph idx="1"/>
          </p:nvPr>
        </p:nvSpPr>
        <p:spPr/>
        <p:txBody>
          <a:bodyPr/>
          <a:lstStyle/>
          <a:p>
            <a:r>
              <a:rPr lang="zh-CN" altLang="en-US" dirty="0"/>
              <a:t>假设众数</a:t>
            </a:r>
            <a:r>
              <a:rPr lang="en-US" altLang="zh-CN" dirty="0"/>
              <a:t>x</a:t>
            </a:r>
            <a:r>
              <a:rPr lang="zh-CN" altLang="en-US" dirty="0"/>
              <a:t>出现次数为</a:t>
            </a:r>
            <a:r>
              <a:rPr lang="en-US" altLang="zh-CN" dirty="0"/>
              <a:t>a</a:t>
            </a:r>
            <a:r>
              <a:rPr lang="zh-CN" altLang="en-US" dirty="0"/>
              <a:t>，我们目前考虑一个值</a:t>
            </a:r>
            <a:r>
              <a:rPr lang="en-US" altLang="zh-CN" dirty="0"/>
              <a:t>y</a:t>
            </a:r>
            <a:r>
              <a:rPr lang="zh-CN" altLang="en-US" dirty="0"/>
              <a:t>，计算</a:t>
            </a:r>
            <a:r>
              <a:rPr lang="en-US" altLang="zh-CN" dirty="0"/>
              <a:t>y</a:t>
            </a:r>
            <a:r>
              <a:rPr lang="zh-CN" altLang="en-US" dirty="0"/>
              <a:t>与</a:t>
            </a:r>
            <a:r>
              <a:rPr lang="en-US" altLang="zh-CN" dirty="0"/>
              <a:t>x</a:t>
            </a:r>
            <a:r>
              <a:rPr lang="zh-CN" altLang="en-US" dirty="0"/>
              <a:t>的答案最大是多少，</a:t>
            </a:r>
            <a:r>
              <a:rPr lang="en-US" altLang="zh-CN" dirty="0"/>
              <a:t>y</a:t>
            </a:r>
            <a:r>
              <a:rPr lang="zh-CN" altLang="en-US" dirty="0"/>
              <a:t>出现</a:t>
            </a:r>
            <a:r>
              <a:rPr lang="en-US" altLang="zh-CN" dirty="0"/>
              <a:t>b</a:t>
            </a:r>
            <a:r>
              <a:rPr lang="zh-CN" altLang="en-US" dirty="0"/>
              <a:t>次</a:t>
            </a:r>
            <a:endParaRPr lang="en-US" altLang="zh-CN" dirty="0"/>
          </a:p>
          <a:p>
            <a:r>
              <a:rPr lang="zh-CN" altLang="en-US" dirty="0"/>
              <a:t>我们如果得到一个</a:t>
            </a:r>
            <a:r>
              <a:rPr lang="en-US" altLang="zh-CN" dirty="0"/>
              <a:t>O(</a:t>
            </a:r>
            <a:r>
              <a:rPr lang="en-US" altLang="zh-CN" dirty="0" err="1"/>
              <a:t>a+b</a:t>
            </a:r>
            <a:r>
              <a:rPr lang="en-US" altLang="zh-CN" dirty="0"/>
              <a:t>)</a:t>
            </a:r>
            <a:r>
              <a:rPr lang="zh-CN" altLang="en-US" dirty="0"/>
              <a:t>的算法，这个题就是根号题了</a:t>
            </a:r>
            <a:endParaRPr lang="en-US" altLang="zh-CN" dirty="0"/>
          </a:p>
          <a:p>
            <a:r>
              <a:rPr lang="zh-CN" altLang="en-US" dirty="0"/>
              <a:t>我们要得到一个</a:t>
            </a:r>
            <a:r>
              <a:rPr lang="en-US" altLang="zh-CN" dirty="0"/>
              <a:t>O(b*polylog(n))</a:t>
            </a:r>
            <a:r>
              <a:rPr lang="zh-CN" altLang="en-US" dirty="0"/>
              <a:t>的算法</a:t>
            </a:r>
          </a:p>
        </p:txBody>
      </p:sp>
    </p:spTree>
    <p:extLst>
      <p:ext uri="{BB962C8B-B14F-4D97-AF65-F5344CB8AC3E}">
        <p14:creationId xmlns:p14="http://schemas.microsoft.com/office/powerpoint/2010/main" val="2672294439"/>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19E5B2-C331-4F65-8BC0-893259669FA9}"/>
              </a:ext>
            </a:extLst>
          </p:cNvPr>
          <p:cNvSpPr>
            <a:spLocks noGrp="1"/>
          </p:cNvSpPr>
          <p:nvPr>
            <p:ph type="title"/>
          </p:nvPr>
        </p:nvSpPr>
        <p:spPr/>
        <p:txBody>
          <a:bodyPr/>
          <a:lstStyle/>
          <a:p>
            <a:r>
              <a:rPr lang="en-US" altLang="zh-CN" dirty="0"/>
              <a:t>Solution</a:t>
            </a:r>
            <a:endParaRPr lang="zh-CN" altLang="en-US" dirty="0"/>
          </a:p>
        </p:txBody>
      </p:sp>
      <p:sp>
        <p:nvSpPr>
          <p:cNvPr id="3" name="内容占位符 2">
            <a:extLst>
              <a:ext uri="{FF2B5EF4-FFF2-40B4-BE49-F238E27FC236}">
                <a16:creationId xmlns:a16="http://schemas.microsoft.com/office/drawing/2014/main" id="{AB307214-D2E8-49BC-88F7-09CDD9634AB8}"/>
              </a:ext>
            </a:extLst>
          </p:cNvPr>
          <p:cNvSpPr>
            <a:spLocks noGrp="1"/>
          </p:cNvSpPr>
          <p:nvPr>
            <p:ph idx="1"/>
          </p:nvPr>
        </p:nvSpPr>
        <p:spPr/>
        <p:txBody>
          <a:bodyPr/>
          <a:lstStyle/>
          <a:p>
            <a:r>
              <a:rPr lang="zh-CN" altLang="en-US" dirty="0"/>
              <a:t>初始将每个</a:t>
            </a:r>
            <a:r>
              <a:rPr lang="en-US" altLang="zh-CN" dirty="0"/>
              <a:t>x</a:t>
            </a:r>
            <a:r>
              <a:rPr lang="zh-CN" altLang="en-US" dirty="0"/>
              <a:t>出现的位置标记为无意义的位置</a:t>
            </a:r>
            <a:endParaRPr lang="en-US" altLang="zh-CN" dirty="0"/>
          </a:p>
          <a:p>
            <a:r>
              <a:rPr lang="zh-CN" altLang="en-US" dirty="0"/>
              <a:t>我们枚举</a:t>
            </a:r>
            <a:r>
              <a:rPr lang="en-US" altLang="zh-CN" dirty="0"/>
              <a:t>y</a:t>
            </a:r>
            <a:r>
              <a:rPr lang="zh-CN" altLang="en-US" dirty="0"/>
              <a:t>出现的每个位置，然后找离这些位置最近的</a:t>
            </a:r>
            <a:r>
              <a:rPr lang="en-US" altLang="zh-CN" dirty="0"/>
              <a:t>x</a:t>
            </a:r>
            <a:r>
              <a:rPr lang="zh-CN" altLang="en-US" dirty="0"/>
              <a:t>出现的无意义位置（左右两边都找），然后将这些位置标记为有意义的位置</a:t>
            </a:r>
            <a:endParaRPr lang="en-US" altLang="zh-CN" dirty="0"/>
          </a:p>
        </p:txBody>
      </p:sp>
    </p:spTree>
    <p:extLst>
      <p:ext uri="{BB962C8B-B14F-4D97-AF65-F5344CB8AC3E}">
        <p14:creationId xmlns:p14="http://schemas.microsoft.com/office/powerpoint/2010/main" val="2034893208"/>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C07FEE-79F2-4860-9E8C-E27ADF902E10}"/>
              </a:ext>
            </a:extLst>
          </p:cNvPr>
          <p:cNvSpPr>
            <a:spLocks noGrp="1"/>
          </p:cNvSpPr>
          <p:nvPr>
            <p:ph type="title"/>
          </p:nvPr>
        </p:nvSpPr>
        <p:spPr/>
        <p:txBody>
          <a:bodyPr/>
          <a:lstStyle/>
          <a:p>
            <a:r>
              <a:rPr lang="en-US" altLang="zh-CN" dirty="0"/>
              <a:t>Solution</a:t>
            </a:r>
            <a:endParaRPr lang="zh-CN" altLang="en-US" dirty="0"/>
          </a:p>
        </p:txBody>
      </p:sp>
      <p:sp>
        <p:nvSpPr>
          <p:cNvPr id="3" name="内容占位符 2">
            <a:extLst>
              <a:ext uri="{FF2B5EF4-FFF2-40B4-BE49-F238E27FC236}">
                <a16:creationId xmlns:a16="http://schemas.microsoft.com/office/drawing/2014/main" id="{56FAD5EA-39F1-4E2C-BDBD-90A800C13006}"/>
              </a:ext>
            </a:extLst>
          </p:cNvPr>
          <p:cNvSpPr>
            <a:spLocks noGrp="1"/>
          </p:cNvSpPr>
          <p:nvPr>
            <p:ph idx="1"/>
          </p:nvPr>
        </p:nvSpPr>
        <p:spPr/>
        <p:txBody>
          <a:bodyPr/>
          <a:lstStyle/>
          <a:p>
            <a:r>
              <a:rPr lang="zh-CN" altLang="en-US" dirty="0"/>
              <a:t>可以证明标记结束后无意义的位置和答案无关</a:t>
            </a:r>
          </a:p>
          <a:p>
            <a:r>
              <a:rPr lang="zh-CN" altLang="en-US" dirty="0"/>
              <a:t>一个位置</a:t>
            </a:r>
            <a:r>
              <a:rPr lang="en-US" altLang="zh-CN" dirty="0"/>
              <a:t>A</a:t>
            </a:r>
            <a:r>
              <a:rPr lang="zh-CN" altLang="en-US" dirty="0"/>
              <a:t>无意义，即对其前面所有</a:t>
            </a:r>
            <a:r>
              <a:rPr lang="en-US" altLang="zh-CN" dirty="0"/>
              <a:t>y</a:t>
            </a:r>
            <a:r>
              <a:rPr lang="zh-CN" altLang="en-US" dirty="0"/>
              <a:t>出现的位置</a:t>
            </a:r>
            <a:r>
              <a:rPr lang="en-US" altLang="zh-CN" dirty="0"/>
              <a:t>B</a:t>
            </a:r>
            <a:r>
              <a:rPr lang="zh-CN" altLang="en-US" dirty="0"/>
              <a:t>，</a:t>
            </a:r>
            <a:r>
              <a:rPr lang="en-US" altLang="zh-CN" dirty="0"/>
              <a:t>[B,A]</a:t>
            </a:r>
            <a:r>
              <a:rPr lang="zh-CN" altLang="en-US" dirty="0"/>
              <a:t>之间一定</a:t>
            </a:r>
            <a:r>
              <a:rPr lang="en-US" altLang="zh-CN" dirty="0"/>
              <a:t>x</a:t>
            </a:r>
            <a:r>
              <a:rPr lang="zh-CN" altLang="en-US" dirty="0"/>
              <a:t>出现次数</a:t>
            </a:r>
            <a:r>
              <a:rPr lang="en-US" altLang="zh-CN" dirty="0"/>
              <a:t>&gt;y</a:t>
            </a:r>
            <a:r>
              <a:rPr lang="zh-CN" altLang="en-US" dirty="0"/>
              <a:t>，同理对后面也成立，所以这个位置不可能是答案端点</a:t>
            </a:r>
            <a:endParaRPr lang="en-US" altLang="zh-CN" dirty="0"/>
          </a:p>
          <a:p>
            <a:r>
              <a:rPr lang="zh-CN" altLang="en-US" dirty="0"/>
              <a:t>所以只有</a:t>
            </a:r>
            <a:r>
              <a:rPr lang="en-US" altLang="zh-CN" dirty="0"/>
              <a:t>O(b)</a:t>
            </a:r>
            <a:r>
              <a:rPr lang="zh-CN" altLang="en-US" dirty="0"/>
              <a:t>个可能的答案端点，这里用线段树维护就是</a:t>
            </a:r>
            <a:r>
              <a:rPr lang="en-US" altLang="zh-CN" dirty="0"/>
              <a:t>O(</a:t>
            </a:r>
            <a:r>
              <a:rPr lang="en-US" altLang="zh-CN" dirty="0" err="1"/>
              <a:t>blogn</a:t>
            </a:r>
            <a:r>
              <a:rPr lang="en-US" altLang="zh-CN" dirty="0"/>
              <a:t>)</a:t>
            </a:r>
            <a:r>
              <a:rPr lang="zh-CN" altLang="en-US" dirty="0"/>
              <a:t>的</a:t>
            </a:r>
          </a:p>
        </p:txBody>
      </p:sp>
    </p:spTree>
    <p:extLst>
      <p:ext uri="{BB962C8B-B14F-4D97-AF65-F5344CB8AC3E}">
        <p14:creationId xmlns:p14="http://schemas.microsoft.com/office/powerpoint/2010/main" val="3818929598"/>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687CF1-1759-4DD1-8812-7F1893AF6852}"/>
              </a:ext>
            </a:extLst>
          </p:cNvPr>
          <p:cNvSpPr>
            <a:spLocks noGrp="1"/>
          </p:cNvSpPr>
          <p:nvPr>
            <p:ph type="title"/>
          </p:nvPr>
        </p:nvSpPr>
        <p:spPr/>
        <p:txBody>
          <a:bodyPr/>
          <a:lstStyle/>
          <a:p>
            <a:r>
              <a:rPr lang="en-US" altLang="zh-CN" dirty="0"/>
              <a:t>Solution</a:t>
            </a:r>
            <a:endParaRPr lang="zh-CN" altLang="en-US" dirty="0"/>
          </a:p>
        </p:txBody>
      </p:sp>
      <p:sp>
        <p:nvSpPr>
          <p:cNvPr id="3" name="内容占位符 2">
            <a:extLst>
              <a:ext uri="{FF2B5EF4-FFF2-40B4-BE49-F238E27FC236}">
                <a16:creationId xmlns:a16="http://schemas.microsoft.com/office/drawing/2014/main" id="{F095BA95-72DF-4759-B8BF-45EE690C6558}"/>
              </a:ext>
            </a:extLst>
          </p:cNvPr>
          <p:cNvSpPr>
            <a:spLocks noGrp="1"/>
          </p:cNvSpPr>
          <p:nvPr>
            <p:ph idx="1"/>
          </p:nvPr>
        </p:nvSpPr>
        <p:spPr/>
        <p:txBody>
          <a:bodyPr/>
          <a:lstStyle/>
          <a:p>
            <a:r>
              <a:rPr lang="zh-CN" altLang="en-US" dirty="0"/>
              <a:t>由于所有数的出现次数和为</a:t>
            </a:r>
            <a:r>
              <a:rPr lang="en-US" altLang="zh-CN" dirty="0"/>
              <a:t>n</a:t>
            </a:r>
          </a:p>
          <a:p>
            <a:r>
              <a:rPr lang="zh-CN" altLang="en-US" dirty="0"/>
              <a:t>所以得到一个</a:t>
            </a:r>
            <a:r>
              <a:rPr lang="en-US" altLang="zh-CN" dirty="0"/>
              <a:t>O(</a:t>
            </a:r>
            <a:r>
              <a:rPr lang="en-US" altLang="zh-CN" dirty="0" err="1"/>
              <a:t>nlogn</a:t>
            </a:r>
            <a:r>
              <a:rPr lang="en-US" altLang="zh-CN" dirty="0"/>
              <a:t>)</a:t>
            </a:r>
            <a:r>
              <a:rPr lang="zh-CN" altLang="en-US" dirty="0"/>
              <a:t>的算法</a:t>
            </a:r>
          </a:p>
        </p:txBody>
      </p:sp>
    </p:spTree>
    <p:extLst>
      <p:ext uri="{BB962C8B-B14F-4D97-AF65-F5344CB8AC3E}">
        <p14:creationId xmlns:p14="http://schemas.microsoft.com/office/powerpoint/2010/main" val="31072611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7E7F32-F7D3-4919-B871-F791309D1C45}"/>
              </a:ext>
            </a:extLst>
          </p:cNvPr>
          <p:cNvSpPr>
            <a:spLocks noGrp="1"/>
          </p:cNvSpPr>
          <p:nvPr>
            <p:ph type="title"/>
          </p:nvPr>
        </p:nvSpPr>
        <p:spPr/>
        <p:txBody>
          <a:bodyPr/>
          <a:lstStyle/>
          <a:p>
            <a:r>
              <a:rPr lang="zh-CN" altLang="en-US" dirty="0"/>
              <a:t>分裂</a:t>
            </a:r>
          </a:p>
        </p:txBody>
      </p:sp>
      <p:pic>
        <p:nvPicPr>
          <p:cNvPr id="6" name="Content Placeholder 5">
            <a:extLst>
              <a:ext uri="{FF2B5EF4-FFF2-40B4-BE49-F238E27FC236}">
                <a16:creationId xmlns:a16="http://schemas.microsoft.com/office/drawing/2014/main" id="{0B1E2F96-5608-41C2-8FAE-C5DA1DD4E699}"/>
              </a:ext>
            </a:extLst>
          </p:cNvPr>
          <p:cNvPicPr>
            <a:picLocks noGrp="1" noChangeAspect="1"/>
          </p:cNvPicPr>
          <p:nvPr>
            <p:ph idx="1"/>
          </p:nvPr>
        </p:nvPicPr>
        <p:blipFill>
          <a:blip r:embed="rId2"/>
          <a:stretch>
            <a:fillRect/>
          </a:stretch>
        </p:blipFill>
        <p:spPr>
          <a:xfrm>
            <a:off x="3072455" y="1869111"/>
            <a:ext cx="4709460" cy="4264359"/>
          </a:xfrm>
        </p:spPr>
      </p:pic>
      <p:pic>
        <p:nvPicPr>
          <p:cNvPr id="4" name="Picture 3">
            <a:extLst>
              <a:ext uri="{FF2B5EF4-FFF2-40B4-BE49-F238E27FC236}">
                <a16:creationId xmlns:a16="http://schemas.microsoft.com/office/drawing/2014/main" id="{7D45C78C-8C1D-43CA-8030-7E6E7DB2324A}"/>
              </a:ext>
            </a:extLst>
          </p:cNvPr>
          <p:cNvPicPr>
            <a:picLocks noChangeAspect="1"/>
          </p:cNvPicPr>
          <p:nvPr/>
        </p:nvPicPr>
        <p:blipFill>
          <a:blip r:embed="rId3"/>
          <a:stretch>
            <a:fillRect/>
          </a:stretch>
        </p:blipFill>
        <p:spPr>
          <a:xfrm>
            <a:off x="0" y="1825623"/>
            <a:ext cx="3280794" cy="4264359"/>
          </a:xfrm>
          <a:prstGeom prst="rect">
            <a:avLst/>
          </a:prstGeom>
        </p:spPr>
      </p:pic>
      <p:pic>
        <p:nvPicPr>
          <p:cNvPr id="8" name="Picture 7">
            <a:extLst>
              <a:ext uri="{FF2B5EF4-FFF2-40B4-BE49-F238E27FC236}">
                <a16:creationId xmlns:a16="http://schemas.microsoft.com/office/drawing/2014/main" id="{847606C1-651F-4A9C-90DD-D96DF8FB1ABB}"/>
              </a:ext>
            </a:extLst>
          </p:cNvPr>
          <p:cNvPicPr>
            <a:picLocks noChangeAspect="1"/>
          </p:cNvPicPr>
          <p:nvPr/>
        </p:nvPicPr>
        <p:blipFill>
          <a:blip r:embed="rId4"/>
          <a:stretch>
            <a:fillRect/>
          </a:stretch>
        </p:blipFill>
        <p:spPr>
          <a:xfrm>
            <a:off x="7675926" y="2007581"/>
            <a:ext cx="4982143" cy="3900442"/>
          </a:xfrm>
          <a:prstGeom prst="rect">
            <a:avLst/>
          </a:prstGeom>
        </p:spPr>
      </p:pic>
    </p:spTree>
    <p:extLst>
      <p:ext uri="{BB962C8B-B14F-4D97-AF65-F5344CB8AC3E}">
        <p14:creationId xmlns:p14="http://schemas.microsoft.com/office/powerpoint/2010/main" val="3574075581"/>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41E2AB-61E9-4003-BFE9-A1DF70D7A810}"/>
              </a:ext>
            </a:extLst>
          </p:cNvPr>
          <p:cNvSpPr>
            <a:spLocks noGrp="1"/>
          </p:cNvSpPr>
          <p:nvPr>
            <p:ph type="title"/>
          </p:nvPr>
        </p:nvSpPr>
        <p:spPr/>
        <p:txBody>
          <a:bodyPr/>
          <a:lstStyle/>
          <a:p>
            <a:r>
              <a:rPr lang="en-US" altLang="zh-CN" dirty="0"/>
              <a:t>Luogu4062 [Code+#1]Yazid </a:t>
            </a:r>
            <a:r>
              <a:rPr lang="zh-CN" altLang="en-US" dirty="0"/>
              <a:t>的新生舞会</a:t>
            </a:r>
          </a:p>
        </p:txBody>
      </p:sp>
      <p:sp>
        <p:nvSpPr>
          <p:cNvPr id="7" name="内容占位符 6">
            <a:extLst>
              <a:ext uri="{FF2B5EF4-FFF2-40B4-BE49-F238E27FC236}">
                <a16:creationId xmlns:a16="http://schemas.microsoft.com/office/drawing/2014/main" id="{D82B4D21-91D3-4337-A4AE-BE3D61350082}"/>
              </a:ext>
            </a:extLst>
          </p:cNvPr>
          <p:cNvSpPr>
            <a:spLocks noGrp="1"/>
          </p:cNvSpPr>
          <p:nvPr>
            <p:ph idx="1"/>
          </p:nvPr>
        </p:nvSpPr>
        <p:spPr/>
        <p:txBody>
          <a:bodyPr/>
          <a:lstStyle/>
          <a:p>
            <a:endParaRPr lang="en-US" altLang="zh-CN" dirty="0"/>
          </a:p>
          <a:p>
            <a:endParaRPr lang="en-US" altLang="zh-CN" dirty="0"/>
          </a:p>
          <a:p>
            <a:endParaRPr lang="en-US" altLang="zh-CN" dirty="0"/>
          </a:p>
          <a:p>
            <a:endParaRPr lang="en-US" altLang="zh-CN" dirty="0"/>
          </a:p>
          <a:p>
            <a:r>
              <a:rPr lang="en-US" altLang="zh-CN" dirty="0"/>
              <a:t>n&lt;=5e5</a:t>
            </a:r>
            <a:endParaRPr lang="zh-CN" altLang="en-US" dirty="0"/>
          </a:p>
        </p:txBody>
      </p:sp>
      <p:pic>
        <p:nvPicPr>
          <p:cNvPr id="8" name="内容占位符 4">
            <a:extLst>
              <a:ext uri="{FF2B5EF4-FFF2-40B4-BE49-F238E27FC236}">
                <a16:creationId xmlns:a16="http://schemas.microsoft.com/office/drawing/2014/main" id="{FE6CD1B4-1B04-4C75-AAE7-B356272C0F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199" y="1690688"/>
            <a:ext cx="8542897" cy="2168248"/>
          </a:xfrm>
          <a:prstGeom prst="rect">
            <a:avLst/>
          </a:prstGeom>
        </p:spPr>
      </p:pic>
    </p:spTree>
    <p:extLst>
      <p:ext uri="{BB962C8B-B14F-4D97-AF65-F5344CB8AC3E}">
        <p14:creationId xmlns:p14="http://schemas.microsoft.com/office/powerpoint/2010/main" val="2063097811"/>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505A49-6C28-438F-A9B3-0023472F5B8D}"/>
              </a:ext>
            </a:extLst>
          </p:cNvPr>
          <p:cNvSpPr>
            <a:spLocks noGrp="1"/>
          </p:cNvSpPr>
          <p:nvPr>
            <p:ph type="title"/>
          </p:nvPr>
        </p:nvSpPr>
        <p:spPr/>
        <p:txBody>
          <a:bodyPr/>
          <a:lstStyle/>
          <a:p>
            <a:r>
              <a:rPr lang="en-US" altLang="zh-CN" dirty="0"/>
              <a:t>Solution</a:t>
            </a:r>
            <a:endParaRPr lang="zh-CN" altLang="en-US" dirty="0"/>
          </a:p>
        </p:txBody>
      </p:sp>
      <p:sp>
        <p:nvSpPr>
          <p:cNvPr id="3" name="内容占位符 2">
            <a:extLst>
              <a:ext uri="{FF2B5EF4-FFF2-40B4-BE49-F238E27FC236}">
                <a16:creationId xmlns:a16="http://schemas.microsoft.com/office/drawing/2014/main" id="{D6ED366B-5440-483F-B7AC-A946865E553C}"/>
              </a:ext>
            </a:extLst>
          </p:cNvPr>
          <p:cNvSpPr>
            <a:spLocks noGrp="1"/>
          </p:cNvSpPr>
          <p:nvPr>
            <p:ph idx="1"/>
          </p:nvPr>
        </p:nvSpPr>
        <p:spPr/>
        <p:txBody>
          <a:bodyPr/>
          <a:lstStyle/>
          <a:p>
            <a:r>
              <a:rPr lang="zh-CN" altLang="en-US" dirty="0"/>
              <a:t>令</a:t>
            </a:r>
            <a:r>
              <a:rPr lang="en-US" altLang="zh-CN" dirty="0"/>
              <a:t>x=1 -&gt; n</a:t>
            </a:r>
          </a:p>
          <a:p>
            <a:r>
              <a:rPr lang="zh-CN" altLang="en-US" dirty="0"/>
              <a:t>求有多少区间出现次数过半的元素为</a:t>
            </a:r>
            <a:r>
              <a:rPr lang="en-US" altLang="zh-CN" dirty="0"/>
              <a:t>x</a:t>
            </a:r>
          </a:p>
          <a:p>
            <a:r>
              <a:rPr lang="zh-CN" altLang="en-US" dirty="0"/>
              <a:t>和上一题一样，我们把所有</a:t>
            </a:r>
            <a:r>
              <a:rPr lang="en-US" altLang="zh-CN" dirty="0"/>
              <a:t>x</a:t>
            </a:r>
            <a:r>
              <a:rPr lang="zh-CN" altLang="en-US" dirty="0"/>
              <a:t>出现的位置，其前后第一个非</a:t>
            </a:r>
            <a:r>
              <a:rPr lang="en-US" altLang="zh-CN" dirty="0"/>
              <a:t>x</a:t>
            </a:r>
            <a:r>
              <a:rPr lang="zh-CN" altLang="en-US" dirty="0"/>
              <a:t>的位置标记</a:t>
            </a:r>
            <a:endParaRPr lang="en-US" altLang="zh-CN" dirty="0"/>
          </a:p>
          <a:p>
            <a:r>
              <a:rPr lang="zh-CN" altLang="en-US" dirty="0"/>
              <a:t>然后一个非</a:t>
            </a:r>
            <a:r>
              <a:rPr lang="en-US" altLang="zh-CN" dirty="0"/>
              <a:t>x</a:t>
            </a:r>
            <a:r>
              <a:rPr lang="zh-CN" altLang="en-US" dirty="0"/>
              <a:t>的位置没有被标记，等价于任何包含这个位置的区间，其内部</a:t>
            </a:r>
            <a:r>
              <a:rPr lang="en-US" altLang="zh-CN" dirty="0"/>
              <a:t>x</a:t>
            </a:r>
            <a:r>
              <a:rPr lang="zh-CN" altLang="en-US" dirty="0"/>
              <a:t>出现次数都</a:t>
            </a:r>
            <a:r>
              <a:rPr lang="en-US" altLang="zh-CN" dirty="0"/>
              <a:t>&lt;=</a:t>
            </a:r>
            <a:r>
              <a:rPr lang="zh-CN" altLang="en-US" dirty="0"/>
              <a:t>其他值出现次数</a:t>
            </a:r>
            <a:endParaRPr lang="en-US" altLang="zh-CN" dirty="0"/>
          </a:p>
          <a:p>
            <a:r>
              <a:rPr lang="zh-CN" altLang="en-US" dirty="0"/>
              <a:t>于是对答案有贡献的区间一定是被标记的连续区间的子区间</a:t>
            </a:r>
            <a:endParaRPr lang="en-US" altLang="zh-CN" dirty="0"/>
          </a:p>
          <a:p>
            <a:r>
              <a:rPr lang="zh-CN" altLang="en-US" dirty="0"/>
              <a:t>这些连续区间长度和为</a:t>
            </a:r>
            <a:r>
              <a:rPr lang="en-US" altLang="zh-CN" dirty="0"/>
              <a:t>O(n)</a:t>
            </a:r>
            <a:endParaRPr lang="zh-CN" altLang="en-US" dirty="0"/>
          </a:p>
        </p:txBody>
      </p:sp>
    </p:spTree>
    <p:extLst>
      <p:ext uri="{BB962C8B-B14F-4D97-AF65-F5344CB8AC3E}">
        <p14:creationId xmlns:p14="http://schemas.microsoft.com/office/powerpoint/2010/main" val="2318327868"/>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0E0943-72B9-4734-9A93-AB0837E5E14C}"/>
              </a:ext>
            </a:extLst>
          </p:cNvPr>
          <p:cNvSpPr>
            <a:spLocks noGrp="1"/>
          </p:cNvSpPr>
          <p:nvPr>
            <p:ph type="title"/>
          </p:nvPr>
        </p:nvSpPr>
        <p:spPr/>
        <p:txBody>
          <a:bodyPr/>
          <a:lstStyle/>
          <a:p>
            <a:r>
              <a:rPr lang="en-US" altLang="zh-CN" dirty="0"/>
              <a:t>Solution</a:t>
            </a:r>
            <a:endParaRPr lang="zh-CN" altLang="en-US" dirty="0"/>
          </a:p>
        </p:txBody>
      </p:sp>
      <p:sp>
        <p:nvSpPr>
          <p:cNvPr id="3" name="内容占位符 2">
            <a:extLst>
              <a:ext uri="{FF2B5EF4-FFF2-40B4-BE49-F238E27FC236}">
                <a16:creationId xmlns:a16="http://schemas.microsoft.com/office/drawing/2014/main" id="{604CFC93-7598-403A-B1F0-4229DEE33741}"/>
              </a:ext>
            </a:extLst>
          </p:cNvPr>
          <p:cNvSpPr>
            <a:spLocks noGrp="1"/>
          </p:cNvSpPr>
          <p:nvPr>
            <p:ph idx="1"/>
          </p:nvPr>
        </p:nvSpPr>
        <p:spPr/>
        <p:txBody>
          <a:bodyPr/>
          <a:lstStyle/>
          <a:p>
            <a:r>
              <a:rPr lang="zh-CN" altLang="en-US" dirty="0"/>
              <a:t>考虑每段被连续标记的区间</a:t>
            </a:r>
            <a:endParaRPr lang="en-US" altLang="zh-CN" dirty="0"/>
          </a:p>
          <a:p>
            <a:r>
              <a:rPr lang="zh-CN" altLang="en-US" dirty="0"/>
              <a:t>将</a:t>
            </a:r>
            <a:r>
              <a:rPr lang="en-US" altLang="zh-CN" dirty="0"/>
              <a:t>x</a:t>
            </a:r>
            <a:r>
              <a:rPr lang="zh-CN" altLang="en-US" dirty="0"/>
              <a:t>位置设为</a:t>
            </a:r>
            <a:r>
              <a:rPr lang="en-US" altLang="zh-CN" dirty="0"/>
              <a:t>+1</a:t>
            </a:r>
            <a:r>
              <a:rPr lang="zh-CN" altLang="en-US" dirty="0"/>
              <a:t>，非</a:t>
            </a:r>
            <a:r>
              <a:rPr lang="en-US" altLang="zh-CN" dirty="0"/>
              <a:t>x</a:t>
            </a:r>
            <a:r>
              <a:rPr lang="zh-CN" altLang="en-US" dirty="0"/>
              <a:t>位置设为</a:t>
            </a:r>
            <a:r>
              <a:rPr lang="en-US" altLang="zh-CN" dirty="0"/>
              <a:t>-1</a:t>
            </a:r>
          </a:p>
          <a:p>
            <a:r>
              <a:rPr lang="zh-CN" altLang="en-US" dirty="0"/>
              <a:t>记</a:t>
            </a:r>
            <a:r>
              <a:rPr lang="en-US" altLang="zh-CN" dirty="0"/>
              <a:t>pre[</a:t>
            </a:r>
            <a:r>
              <a:rPr lang="en-US" altLang="zh-CN" dirty="0" err="1"/>
              <a:t>i</a:t>
            </a:r>
            <a:r>
              <a:rPr lang="en-US" altLang="zh-CN" dirty="0"/>
              <a:t>]=pre[i-1]+(a[</a:t>
            </a:r>
            <a:r>
              <a:rPr lang="en-US" altLang="zh-CN" dirty="0" err="1"/>
              <a:t>i</a:t>
            </a:r>
            <a:r>
              <a:rPr lang="en-US" altLang="zh-CN" dirty="0"/>
              <a:t>]==x?1:-1)</a:t>
            </a:r>
          </a:p>
          <a:p>
            <a:r>
              <a:rPr lang="zh-CN" altLang="en-US" dirty="0"/>
              <a:t>一个区间</a:t>
            </a:r>
            <a:r>
              <a:rPr lang="en-US" altLang="zh-CN" dirty="0"/>
              <a:t>(</a:t>
            </a:r>
            <a:r>
              <a:rPr lang="en-US" altLang="zh-CN" dirty="0" err="1"/>
              <a:t>i,j</a:t>
            </a:r>
            <a:r>
              <a:rPr lang="en-US" altLang="zh-CN" dirty="0"/>
              <a:t>)</a:t>
            </a:r>
            <a:r>
              <a:rPr lang="zh-CN" altLang="en-US" dirty="0"/>
              <a:t>对答案有贡献等价于</a:t>
            </a:r>
            <a:r>
              <a:rPr lang="en-US" altLang="zh-CN" dirty="0"/>
              <a:t>pre[j]-pre[i-1]&gt;0</a:t>
            </a:r>
            <a:r>
              <a:rPr lang="zh-CN" altLang="en-US" dirty="0"/>
              <a:t>且</a:t>
            </a:r>
            <a:r>
              <a:rPr lang="en-US" altLang="zh-CN" dirty="0"/>
              <a:t>j&gt;I</a:t>
            </a:r>
          </a:p>
          <a:p>
            <a:r>
              <a:rPr lang="zh-CN" altLang="en-US" dirty="0"/>
              <a:t>这个就是个顺序对，直接做就行</a:t>
            </a:r>
            <a:endParaRPr lang="en-US" altLang="zh-CN" dirty="0"/>
          </a:p>
          <a:p>
            <a:endParaRPr lang="en-US" altLang="zh-CN" dirty="0"/>
          </a:p>
          <a:p>
            <a:r>
              <a:rPr lang="zh-CN" altLang="en-US" dirty="0"/>
              <a:t>总时间复杂度</a:t>
            </a:r>
            <a:r>
              <a:rPr lang="en-US" altLang="zh-CN" dirty="0"/>
              <a:t>O(</a:t>
            </a:r>
            <a:r>
              <a:rPr lang="en-US" altLang="zh-CN" dirty="0" err="1"/>
              <a:t>nlogn</a:t>
            </a:r>
            <a:r>
              <a:rPr lang="en-US" altLang="zh-CN" dirty="0"/>
              <a:t>)</a:t>
            </a:r>
          </a:p>
          <a:p>
            <a:r>
              <a:rPr lang="zh-CN" altLang="en-US"/>
              <a:t>其实这两题都能线性</a:t>
            </a:r>
            <a:endParaRPr lang="zh-CN" altLang="en-US" dirty="0"/>
          </a:p>
        </p:txBody>
      </p:sp>
    </p:spTree>
    <p:extLst>
      <p:ext uri="{BB962C8B-B14F-4D97-AF65-F5344CB8AC3E}">
        <p14:creationId xmlns:p14="http://schemas.microsoft.com/office/powerpoint/2010/main" val="1655733782"/>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B4CD8BC-183B-44C0-B579-D54AEF7D8915}"/>
              </a:ext>
            </a:extLst>
          </p:cNvPr>
          <p:cNvSpPr>
            <a:spLocks noGrp="1"/>
          </p:cNvSpPr>
          <p:nvPr>
            <p:ph type="title"/>
          </p:nvPr>
        </p:nvSpPr>
        <p:spPr/>
        <p:txBody>
          <a:bodyPr/>
          <a:lstStyle/>
          <a:p>
            <a:r>
              <a:rPr lang="en-US" altLang="zh-CN" dirty="0"/>
              <a:t>CF765F Souvenirs</a:t>
            </a:r>
            <a:endParaRPr lang="zh-CN" altLang="en-US" dirty="0"/>
          </a:p>
        </p:txBody>
      </p:sp>
      <p:sp>
        <p:nvSpPr>
          <p:cNvPr id="3" name="内容占位符 2">
            <a:extLst>
              <a:ext uri="{FF2B5EF4-FFF2-40B4-BE49-F238E27FC236}">
                <a16:creationId xmlns:a16="http://schemas.microsoft.com/office/drawing/2014/main" id="{C5DF9CB4-485F-47E7-B4C6-83EB2A5AA5D8}"/>
              </a:ext>
            </a:extLst>
          </p:cNvPr>
          <p:cNvSpPr>
            <a:spLocks noGrp="1"/>
          </p:cNvSpPr>
          <p:nvPr>
            <p:ph idx="1"/>
          </p:nvPr>
        </p:nvSpPr>
        <p:spPr/>
        <p:txBody>
          <a:bodyPr/>
          <a:lstStyle/>
          <a:p>
            <a:r>
              <a:rPr lang="zh-CN" altLang="en-US" dirty="0"/>
              <a:t>区间查两个数的差的最小绝对值</a:t>
            </a:r>
            <a:endParaRPr lang="en-US" altLang="zh-CN" dirty="0"/>
          </a:p>
          <a:p>
            <a:r>
              <a:rPr lang="zh-CN" altLang="en-US" dirty="0"/>
              <a:t>就是询问</a:t>
            </a:r>
            <a:r>
              <a:rPr lang="en-US" altLang="zh-CN" dirty="0"/>
              <a:t>min(|ai-</a:t>
            </a:r>
            <a:r>
              <a:rPr lang="en-US" altLang="zh-CN" dirty="0" err="1"/>
              <a:t>aj</a:t>
            </a:r>
            <a:r>
              <a:rPr lang="en-US" altLang="zh-CN" dirty="0"/>
              <a:t>|)</a:t>
            </a:r>
            <a:r>
              <a:rPr lang="zh-CN" altLang="en-US" dirty="0"/>
              <a:t>满足</a:t>
            </a:r>
            <a:r>
              <a:rPr lang="en-US" altLang="zh-CN" dirty="0"/>
              <a:t>l&lt;=</a:t>
            </a:r>
            <a:r>
              <a:rPr lang="en-US" altLang="zh-CN" dirty="0" err="1"/>
              <a:t>i</a:t>
            </a:r>
            <a:r>
              <a:rPr lang="en-US" altLang="zh-CN"/>
              <a:t>&lt;j&lt;=r</a:t>
            </a:r>
            <a:endParaRPr lang="zh-CN" altLang="en-US" dirty="0"/>
          </a:p>
        </p:txBody>
      </p:sp>
    </p:spTree>
    <p:extLst>
      <p:ext uri="{BB962C8B-B14F-4D97-AF65-F5344CB8AC3E}">
        <p14:creationId xmlns:p14="http://schemas.microsoft.com/office/powerpoint/2010/main" val="943490085"/>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0AACD3-879E-4255-B140-C9588839669B}"/>
              </a:ext>
            </a:extLst>
          </p:cNvPr>
          <p:cNvSpPr>
            <a:spLocks noGrp="1"/>
          </p:cNvSpPr>
          <p:nvPr>
            <p:ph type="title"/>
          </p:nvPr>
        </p:nvSpPr>
        <p:spPr/>
        <p:txBody>
          <a:bodyPr/>
          <a:lstStyle/>
          <a:p>
            <a:r>
              <a:rPr lang="en-US" altLang="zh-CN" dirty="0"/>
              <a:t>Solution</a:t>
            </a:r>
            <a:endParaRPr lang="zh-CN" altLang="en-US" dirty="0"/>
          </a:p>
        </p:txBody>
      </p:sp>
      <p:sp>
        <p:nvSpPr>
          <p:cNvPr id="3" name="内容占位符 2">
            <a:extLst>
              <a:ext uri="{FF2B5EF4-FFF2-40B4-BE49-F238E27FC236}">
                <a16:creationId xmlns:a16="http://schemas.microsoft.com/office/drawing/2014/main" id="{6C8F35E2-06ED-4A2B-8EB8-D1F667DF1F50}"/>
              </a:ext>
            </a:extLst>
          </p:cNvPr>
          <p:cNvSpPr>
            <a:spLocks noGrp="1"/>
          </p:cNvSpPr>
          <p:nvPr>
            <p:ph idx="1"/>
          </p:nvPr>
        </p:nvSpPr>
        <p:spPr/>
        <p:txBody>
          <a:bodyPr/>
          <a:lstStyle/>
          <a:p>
            <a:r>
              <a:rPr lang="zh-CN" altLang="en-US" dirty="0"/>
              <a:t>考虑</a:t>
            </a:r>
            <a:r>
              <a:rPr lang="en-US" altLang="zh-CN" dirty="0" err="1"/>
              <a:t>i</a:t>
            </a:r>
            <a:r>
              <a:rPr lang="zh-CN" altLang="en-US" dirty="0"/>
              <a:t>位置和哪些位置</a:t>
            </a:r>
            <a:r>
              <a:rPr lang="en-US" altLang="zh-CN" dirty="0"/>
              <a:t>j</a:t>
            </a:r>
            <a:r>
              <a:rPr lang="zh-CN" altLang="en-US" dirty="0"/>
              <a:t>能形成有意义的二元组</a:t>
            </a:r>
            <a:endParaRPr lang="en-US" altLang="zh-CN" dirty="0"/>
          </a:p>
          <a:p>
            <a:r>
              <a:rPr lang="zh-CN" altLang="en-US" dirty="0"/>
              <a:t>有意义的二元组即对答案有影响的</a:t>
            </a:r>
            <a:r>
              <a:rPr lang="en-US" altLang="zh-CN" dirty="0"/>
              <a:t>(</a:t>
            </a:r>
            <a:r>
              <a:rPr lang="en-US" altLang="zh-CN" dirty="0" err="1"/>
              <a:t>i,j</a:t>
            </a:r>
            <a:r>
              <a:rPr lang="en-US" altLang="zh-CN" dirty="0"/>
              <a:t>)</a:t>
            </a:r>
          </a:p>
          <a:p>
            <a:r>
              <a:rPr lang="zh-CN" altLang="en-US" dirty="0"/>
              <a:t>如果是</a:t>
            </a:r>
            <a:r>
              <a:rPr lang="en-US" altLang="zh-CN" dirty="0"/>
              <a:t>ai&lt;</a:t>
            </a:r>
            <a:r>
              <a:rPr lang="en-US" altLang="zh-CN" dirty="0" err="1"/>
              <a:t>aj</a:t>
            </a:r>
            <a:r>
              <a:rPr lang="en-US" altLang="zh-CN" dirty="0"/>
              <a:t>&lt;</a:t>
            </a:r>
            <a:r>
              <a:rPr lang="en-US" altLang="zh-CN" dirty="0" err="1"/>
              <a:t>ak</a:t>
            </a:r>
            <a:r>
              <a:rPr lang="zh-CN" altLang="en-US" dirty="0"/>
              <a:t>，则</a:t>
            </a:r>
            <a:r>
              <a:rPr lang="en-US" altLang="zh-CN" dirty="0"/>
              <a:t>(</a:t>
            </a:r>
            <a:r>
              <a:rPr lang="en-US" altLang="zh-CN" dirty="0" err="1"/>
              <a:t>i,k</a:t>
            </a:r>
            <a:r>
              <a:rPr lang="en-US" altLang="zh-CN" dirty="0"/>
              <a:t>)</a:t>
            </a:r>
            <a:r>
              <a:rPr lang="zh-CN" altLang="en-US" dirty="0"/>
              <a:t>的意义被</a:t>
            </a:r>
            <a:r>
              <a:rPr lang="en-US" altLang="zh-CN" dirty="0"/>
              <a:t>(</a:t>
            </a:r>
            <a:r>
              <a:rPr lang="en-US" altLang="zh-CN" dirty="0" err="1"/>
              <a:t>i,j</a:t>
            </a:r>
            <a:r>
              <a:rPr lang="en-US" altLang="zh-CN" dirty="0"/>
              <a:t>)</a:t>
            </a:r>
            <a:r>
              <a:rPr lang="zh-CN" altLang="en-US" dirty="0"/>
              <a:t>掩盖</a:t>
            </a:r>
            <a:endParaRPr lang="en-US" altLang="zh-CN" dirty="0"/>
          </a:p>
        </p:txBody>
      </p:sp>
    </p:spTree>
    <p:extLst>
      <p:ext uri="{BB962C8B-B14F-4D97-AF65-F5344CB8AC3E}">
        <p14:creationId xmlns:p14="http://schemas.microsoft.com/office/powerpoint/2010/main" val="670426562"/>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968D96-55A8-43A2-9812-3C65B85DE345}"/>
              </a:ext>
            </a:extLst>
          </p:cNvPr>
          <p:cNvSpPr>
            <a:spLocks noGrp="1"/>
          </p:cNvSpPr>
          <p:nvPr>
            <p:ph type="title"/>
          </p:nvPr>
        </p:nvSpPr>
        <p:spPr/>
        <p:txBody>
          <a:bodyPr/>
          <a:lstStyle/>
          <a:p>
            <a:r>
              <a:rPr lang="en-US" altLang="zh-CN" dirty="0"/>
              <a:t>Solution</a:t>
            </a:r>
            <a:endParaRPr lang="zh-CN" altLang="en-US" dirty="0"/>
          </a:p>
        </p:txBody>
      </p:sp>
      <p:sp>
        <p:nvSpPr>
          <p:cNvPr id="3" name="内容占位符 2">
            <a:extLst>
              <a:ext uri="{FF2B5EF4-FFF2-40B4-BE49-F238E27FC236}">
                <a16:creationId xmlns:a16="http://schemas.microsoft.com/office/drawing/2014/main" id="{9D7E06BE-DB61-4852-BFA0-E5BBFB92BF1E}"/>
              </a:ext>
            </a:extLst>
          </p:cNvPr>
          <p:cNvSpPr>
            <a:spLocks noGrp="1"/>
          </p:cNvSpPr>
          <p:nvPr>
            <p:ph idx="1"/>
          </p:nvPr>
        </p:nvSpPr>
        <p:spPr/>
        <p:txBody>
          <a:bodyPr>
            <a:normAutofit/>
          </a:bodyPr>
          <a:lstStyle/>
          <a:p>
            <a:r>
              <a:rPr lang="zh-CN" altLang="en-US" dirty="0"/>
              <a:t>考虑</a:t>
            </a:r>
            <a:r>
              <a:rPr lang="en-US" altLang="zh-CN" dirty="0"/>
              <a:t>ai&lt;</a:t>
            </a:r>
            <a:r>
              <a:rPr lang="en-US" altLang="zh-CN" dirty="0" err="1"/>
              <a:t>aj,aj</a:t>
            </a:r>
            <a:r>
              <a:rPr lang="en-US" altLang="zh-CN" dirty="0"/>
              <a:t>&gt;</a:t>
            </a:r>
            <a:r>
              <a:rPr lang="en-US" altLang="zh-CN" dirty="0" err="1"/>
              <a:t>ak</a:t>
            </a:r>
            <a:endParaRPr lang="en-US" altLang="zh-CN" dirty="0"/>
          </a:p>
          <a:p>
            <a:r>
              <a:rPr lang="en-US" altLang="zh-CN" dirty="0"/>
              <a:t>1.ai&gt;</a:t>
            </a:r>
            <a:r>
              <a:rPr lang="en-US" altLang="zh-CN" dirty="0" err="1"/>
              <a:t>ak</a:t>
            </a:r>
            <a:endParaRPr lang="zh-CN" altLang="en-US" dirty="0"/>
          </a:p>
          <a:p>
            <a:r>
              <a:rPr lang="zh-CN" altLang="en-US" dirty="0"/>
              <a:t>则</a:t>
            </a:r>
            <a:r>
              <a:rPr lang="en-US" altLang="zh-CN" dirty="0"/>
              <a:t>|</a:t>
            </a:r>
            <a:r>
              <a:rPr lang="en-US" altLang="zh-CN" dirty="0" err="1"/>
              <a:t>aj-ak</a:t>
            </a:r>
            <a:r>
              <a:rPr lang="en-US" altLang="zh-CN" dirty="0"/>
              <a:t>|&gt;|ai-</a:t>
            </a:r>
            <a:r>
              <a:rPr lang="en-US" altLang="zh-CN" dirty="0" err="1"/>
              <a:t>ak</a:t>
            </a:r>
            <a:r>
              <a:rPr lang="en-US" altLang="zh-CN" dirty="0"/>
              <a:t>|</a:t>
            </a:r>
            <a:r>
              <a:rPr lang="zh-CN" altLang="en-US" dirty="0"/>
              <a:t>，这里有</a:t>
            </a:r>
            <a:r>
              <a:rPr lang="en-US" altLang="zh-CN" dirty="0"/>
              <a:t>|ai-</a:t>
            </a:r>
            <a:r>
              <a:rPr lang="en-US" altLang="zh-CN" dirty="0" err="1"/>
              <a:t>ak</a:t>
            </a:r>
            <a:r>
              <a:rPr lang="en-US" altLang="zh-CN" dirty="0"/>
              <a:t>|&lt;1/2|ai-aj|</a:t>
            </a:r>
            <a:r>
              <a:rPr lang="zh-CN" altLang="en-US" dirty="0"/>
              <a:t>，出现了值域减半</a:t>
            </a:r>
            <a:endParaRPr lang="en-US" altLang="zh-CN" dirty="0"/>
          </a:p>
          <a:p>
            <a:r>
              <a:rPr lang="en-US" altLang="zh-CN" dirty="0"/>
              <a:t>2.ai&lt;</a:t>
            </a:r>
            <a:r>
              <a:rPr lang="en-US" altLang="zh-CN" dirty="0" err="1"/>
              <a:t>ak</a:t>
            </a:r>
            <a:endParaRPr lang="en-US" altLang="zh-CN" dirty="0"/>
          </a:p>
          <a:p>
            <a:r>
              <a:rPr lang="zh-CN" altLang="en-US" dirty="0"/>
              <a:t>则</a:t>
            </a:r>
            <a:r>
              <a:rPr lang="en-US" altLang="zh-CN" dirty="0"/>
              <a:t>|ai-</a:t>
            </a:r>
            <a:r>
              <a:rPr lang="en-US" altLang="zh-CN" dirty="0" err="1"/>
              <a:t>aj</a:t>
            </a:r>
            <a:r>
              <a:rPr lang="en-US" altLang="zh-CN" dirty="0"/>
              <a:t>|&gt;|ai-</a:t>
            </a:r>
            <a:r>
              <a:rPr lang="en-US" altLang="zh-CN" dirty="0" err="1"/>
              <a:t>ak</a:t>
            </a:r>
            <a:r>
              <a:rPr lang="en-US" altLang="zh-CN" dirty="0"/>
              <a:t>|</a:t>
            </a:r>
            <a:r>
              <a:rPr lang="zh-CN" altLang="en-US" dirty="0"/>
              <a:t>，这里限制了一个下界，之后再出现</a:t>
            </a:r>
            <a:r>
              <a:rPr lang="en-US" altLang="zh-CN" dirty="0"/>
              <a:t>ai&lt;</a:t>
            </a:r>
            <a:r>
              <a:rPr lang="en-US" altLang="zh-CN" dirty="0" err="1"/>
              <a:t>ak</a:t>
            </a:r>
            <a:r>
              <a:rPr lang="en-US" altLang="zh-CN" dirty="0"/>
              <a:t>’</a:t>
            </a:r>
            <a:r>
              <a:rPr lang="zh-CN" altLang="en-US" dirty="0"/>
              <a:t>的情况可以类比</a:t>
            </a:r>
            <a:r>
              <a:rPr lang="en-US" altLang="zh-CN" dirty="0"/>
              <a:t>1</a:t>
            </a:r>
            <a:r>
              <a:rPr lang="zh-CN" altLang="en-US" dirty="0"/>
              <a:t>了</a:t>
            </a:r>
            <a:endParaRPr lang="en-US" altLang="zh-CN" dirty="0"/>
          </a:p>
          <a:p>
            <a:r>
              <a:rPr lang="zh-CN" altLang="en-US" dirty="0"/>
              <a:t>总的有贡献的二元组为</a:t>
            </a:r>
            <a:r>
              <a:rPr lang="en-US" altLang="zh-CN" dirty="0"/>
              <a:t>O(</a:t>
            </a:r>
            <a:r>
              <a:rPr lang="en-US" altLang="zh-CN" dirty="0" err="1"/>
              <a:t>nlogv</a:t>
            </a:r>
            <a:r>
              <a:rPr lang="en-US" altLang="zh-CN" dirty="0"/>
              <a:t>)</a:t>
            </a:r>
            <a:r>
              <a:rPr lang="zh-CN" altLang="en-US" dirty="0"/>
              <a:t>个</a:t>
            </a:r>
            <a:endParaRPr lang="en-US" altLang="zh-CN" dirty="0"/>
          </a:p>
          <a:p>
            <a:r>
              <a:rPr lang="zh-CN" altLang="en-US" dirty="0"/>
              <a:t>可以用可持久化值域线段树或者其他方法</a:t>
            </a:r>
            <a:r>
              <a:rPr lang="en-US" altLang="zh-CN" dirty="0"/>
              <a:t>O(</a:t>
            </a:r>
            <a:r>
              <a:rPr lang="en-US" altLang="zh-CN" dirty="0" err="1"/>
              <a:t>nlognlogv</a:t>
            </a:r>
            <a:r>
              <a:rPr lang="en-US" altLang="zh-CN" dirty="0"/>
              <a:t>)</a:t>
            </a:r>
            <a:r>
              <a:rPr lang="zh-CN" altLang="en-US" dirty="0"/>
              <a:t>找出有意义的二元组</a:t>
            </a:r>
          </a:p>
        </p:txBody>
      </p:sp>
    </p:spTree>
    <p:extLst>
      <p:ext uri="{BB962C8B-B14F-4D97-AF65-F5344CB8AC3E}">
        <p14:creationId xmlns:p14="http://schemas.microsoft.com/office/powerpoint/2010/main" val="1018556393"/>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D279B-8BDA-4DD4-9AD9-64A0E62A3930}"/>
              </a:ext>
            </a:extLst>
          </p:cNvPr>
          <p:cNvSpPr>
            <a:spLocks noGrp="1"/>
          </p:cNvSpPr>
          <p:nvPr>
            <p:ph type="title"/>
          </p:nvPr>
        </p:nvSpPr>
        <p:spPr/>
        <p:txBody>
          <a:bodyPr/>
          <a:lstStyle/>
          <a:p>
            <a:r>
              <a:rPr lang="en-US" altLang="zh-CN" dirty="0"/>
              <a:t>Solution</a:t>
            </a:r>
            <a:endParaRPr lang="zh-CN" altLang="en-US" dirty="0"/>
          </a:p>
        </p:txBody>
      </p:sp>
      <p:sp>
        <p:nvSpPr>
          <p:cNvPr id="3" name="内容占位符 2">
            <a:extLst>
              <a:ext uri="{FF2B5EF4-FFF2-40B4-BE49-F238E27FC236}">
                <a16:creationId xmlns:a16="http://schemas.microsoft.com/office/drawing/2014/main" id="{79AD26ED-E82A-4E8B-AF50-7597D5D7959C}"/>
              </a:ext>
            </a:extLst>
          </p:cNvPr>
          <p:cNvSpPr>
            <a:spLocks noGrp="1"/>
          </p:cNvSpPr>
          <p:nvPr>
            <p:ph idx="1"/>
          </p:nvPr>
        </p:nvSpPr>
        <p:spPr/>
        <p:txBody>
          <a:bodyPr/>
          <a:lstStyle/>
          <a:p>
            <a:r>
              <a:rPr lang="zh-CN" altLang="en-US" dirty="0"/>
              <a:t>对于一个有贡献的二元组</a:t>
            </a:r>
            <a:r>
              <a:rPr lang="en-US" altLang="zh-CN" dirty="0"/>
              <a:t>(</a:t>
            </a:r>
            <a:r>
              <a:rPr lang="en-US" altLang="zh-CN" dirty="0" err="1"/>
              <a:t>i,j</a:t>
            </a:r>
            <a:r>
              <a:rPr lang="en-US" altLang="zh-CN" dirty="0"/>
              <a:t>)</a:t>
            </a:r>
            <a:r>
              <a:rPr lang="zh-CN" altLang="en-US" dirty="0"/>
              <a:t>，包含其的询问为</a:t>
            </a:r>
            <a:r>
              <a:rPr lang="en-US" altLang="zh-CN" dirty="0"/>
              <a:t>l</a:t>
            </a:r>
            <a:r>
              <a:rPr lang="zh-CN" altLang="en-US" dirty="0"/>
              <a:t>在</a:t>
            </a:r>
            <a:r>
              <a:rPr lang="en-US" altLang="zh-CN" dirty="0"/>
              <a:t>[1,i]</a:t>
            </a:r>
            <a:r>
              <a:rPr lang="zh-CN" altLang="en-US" dirty="0"/>
              <a:t>中，</a:t>
            </a:r>
            <a:r>
              <a:rPr lang="en-US" altLang="zh-CN" dirty="0"/>
              <a:t>r</a:t>
            </a:r>
            <a:r>
              <a:rPr lang="zh-CN" altLang="en-US" dirty="0"/>
              <a:t>在</a:t>
            </a:r>
            <a:r>
              <a:rPr lang="en-US" altLang="zh-CN" dirty="0"/>
              <a:t>[</a:t>
            </a:r>
            <a:r>
              <a:rPr lang="en-US" altLang="zh-CN" dirty="0" err="1"/>
              <a:t>j,n</a:t>
            </a:r>
            <a:r>
              <a:rPr lang="en-US" altLang="zh-CN" dirty="0"/>
              <a:t>]</a:t>
            </a:r>
            <a:r>
              <a:rPr lang="zh-CN" altLang="en-US" dirty="0"/>
              <a:t>中的</a:t>
            </a:r>
            <a:endParaRPr lang="en-US" altLang="zh-CN" dirty="0"/>
          </a:p>
          <a:p>
            <a:r>
              <a:rPr lang="zh-CN" altLang="en-US" dirty="0"/>
              <a:t>相当于将</a:t>
            </a:r>
            <a:r>
              <a:rPr lang="en-US" altLang="zh-CN" dirty="0"/>
              <a:t>[1,i] * [</a:t>
            </a:r>
            <a:r>
              <a:rPr lang="en-US" altLang="zh-CN" dirty="0" err="1"/>
              <a:t>j,n</a:t>
            </a:r>
            <a:r>
              <a:rPr lang="en-US" altLang="zh-CN" dirty="0"/>
              <a:t>]</a:t>
            </a:r>
            <a:r>
              <a:rPr lang="zh-CN" altLang="en-US" dirty="0"/>
              <a:t>这个矩形对</a:t>
            </a:r>
            <a:r>
              <a:rPr lang="en-US" altLang="zh-CN" dirty="0"/>
              <a:t>|a[</a:t>
            </a:r>
            <a:r>
              <a:rPr lang="en-US" altLang="zh-CN" dirty="0" err="1"/>
              <a:t>i</a:t>
            </a:r>
            <a:r>
              <a:rPr lang="en-US" altLang="zh-CN" dirty="0"/>
              <a:t>]-a[j]|</a:t>
            </a:r>
            <a:r>
              <a:rPr lang="zh-CN" altLang="en-US" dirty="0"/>
              <a:t>取</a:t>
            </a:r>
            <a:r>
              <a:rPr lang="en-US" altLang="zh-CN" dirty="0"/>
              <a:t>max</a:t>
            </a:r>
          </a:p>
          <a:p>
            <a:r>
              <a:rPr lang="zh-CN" altLang="en-US" dirty="0"/>
              <a:t>之后查询</a:t>
            </a:r>
            <a:r>
              <a:rPr lang="en-US" altLang="zh-CN" dirty="0"/>
              <a:t>m</a:t>
            </a:r>
            <a:r>
              <a:rPr lang="zh-CN" altLang="en-US" dirty="0"/>
              <a:t>次单点值</a:t>
            </a:r>
            <a:endParaRPr lang="en-US" altLang="zh-CN" dirty="0"/>
          </a:p>
          <a:p>
            <a:r>
              <a:rPr lang="zh-CN" altLang="en-US" dirty="0"/>
              <a:t>注意到这个矩形是</a:t>
            </a:r>
            <a:r>
              <a:rPr lang="en-US" altLang="zh-CN" dirty="0"/>
              <a:t>2-side</a:t>
            </a:r>
            <a:r>
              <a:rPr lang="zh-CN" altLang="en-US" dirty="0"/>
              <a:t>的，使用正确的扫描线方法就不用删除了</a:t>
            </a:r>
            <a:endParaRPr lang="en-US" altLang="zh-CN" dirty="0"/>
          </a:p>
          <a:p>
            <a:endParaRPr lang="en-US" altLang="zh-CN" dirty="0"/>
          </a:p>
          <a:p>
            <a:r>
              <a:rPr lang="zh-CN" altLang="en-US" dirty="0"/>
              <a:t>扫描线</a:t>
            </a:r>
            <a:r>
              <a:rPr lang="en-US" altLang="zh-CN" dirty="0"/>
              <a:t>+</a:t>
            </a:r>
            <a:r>
              <a:rPr lang="zh-CN" altLang="en-US" dirty="0"/>
              <a:t>线段树，总时间复杂度</a:t>
            </a:r>
            <a:r>
              <a:rPr lang="en-US" altLang="zh-CN" dirty="0"/>
              <a:t>O(</a:t>
            </a:r>
            <a:r>
              <a:rPr lang="en-US" altLang="zh-CN" dirty="0" err="1"/>
              <a:t>nlognlogv+mlogn</a:t>
            </a:r>
            <a:r>
              <a:rPr lang="en-US" altLang="zh-CN" dirty="0"/>
              <a:t>)</a:t>
            </a:r>
            <a:endParaRPr lang="zh-CN" altLang="en-US" dirty="0"/>
          </a:p>
          <a:p>
            <a:endParaRPr lang="zh-CN" altLang="en-US" dirty="0"/>
          </a:p>
        </p:txBody>
      </p:sp>
    </p:spTree>
    <p:extLst>
      <p:ext uri="{BB962C8B-B14F-4D97-AF65-F5344CB8AC3E}">
        <p14:creationId xmlns:p14="http://schemas.microsoft.com/office/powerpoint/2010/main" val="4242716220"/>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Luogu5073 [Ynoi2015]</a:t>
            </a:r>
            <a:r>
              <a:rPr lang="ja-JP" altLang="en-US" dirty="0">
                <a:latin typeface="宋体" panose="02010600030101010101" pitchFamily="2" charset="-122"/>
                <a:ea typeface="宋体" panose="02010600030101010101" pitchFamily="2" charset="-122"/>
              </a:rPr>
              <a:t>世界で一番幸せな女の子</a:t>
            </a:r>
            <a:endParaRPr lang="zh-CN" altLang="en-US" dirty="0">
              <a:latin typeface="宋体" panose="02010600030101010101" pitchFamily="2" charset="-122"/>
              <a:ea typeface="宋体" panose="02010600030101010101" pitchFamily="2" charset="-122"/>
            </a:endParaRPr>
          </a:p>
        </p:txBody>
      </p:sp>
      <p:sp>
        <p:nvSpPr>
          <p:cNvPr id="3" name="内容占位符 2"/>
          <p:cNvSpPr>
            <a:spLocks noGrp="1"/>
          </p:cNvSpPr>
          <p:nvPr>
            <p:ph idx="1"/>
          </p:nvPr>
        </p:nvSpPr>
        <p:spPr/>
        <p:txBody>
          <a:bodyPr>
            <a:normAutofit/>
          </a:bodyPr>
          <a:lstStyle/>
          <a:p>
            <a:r>
              <a:rPr lang="zh-CN" altLang="en-US" dirty="0"/>
              <a:t>维护序列支持：</a:t>
            </a:r>
            <a:endParaRPr lang="en-US" altLang="zh-CN" dirty="0"/>
          </a:p>
          <a:p>
            <a:r>
              <a:rPr lang="en-US" altLang="zh-CN" dirty="0"/>
              <a:t>1.</a:t>
            </a:r>
            <a:r>
              <a:rPr lang="zh-CN" altLang="en-US" dirty="0"/>
              <a:t>全局加</a:t>
            </a:r>
            <a:endParaRPr lang="en-US" altLang="zh-CN" dirty="0"/>
          </a:p>
          <a:p>
            <a:r>
              <a:rPr lang="en-US" altLang="zh-CN" dirty="0"/>
              <a:t>2.</a:t>
            </a:r>
            <a:r>
              <a:rPr lang="zh-CN" altLang="en-US" dirty="0"/>
              <a:t>区间最大子段和</a:t>
            </a:r>
          </a:p>
        </p:txBody>
      </p:sp>
    </p:spTree>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Solution1</a:t>
            </a:r>
            <a:endParaRPr lang="zh-CN" altLang="en-US" dirty="0"/>
          </a:p>
        </p:txBody>
      </p:sp>
      <p:sp>
        <p:nvSpPr>
          <p:cNvPr id="3" name="内容占位符 2"/>
          <p:cNvSpPr>
            <a:spLocks noGrp="1"/>
          </p:cNvSpPr>
          <p:nvPr>
            <p:ph idx="1"/>
          </p:nvPr>
        </p:nvSpPr>
        <p:spPr/>
        <p:txBody>
          <a:bodyPr>
            <a:normAutofit/>
          </a:bodyPr>
          <a:lstStyle/>
          <a:p>
            <a:r>
              <a:rPr lang="zh-CN" altLang="en-US" dirty="0"/>
              <a:t>由于可以加负数</a:t>
            </a:r>
            <a:endParaRPr lang="en-US" altLang="zh-CN" dirty="0"/>
          </a:p>
          <a:p>
            <a:r>
              <a:rPr lang="zh-CN" altLang="en-US" dirty="0"/>
              <a:t>设</a:t>
            </a:r>
            <a:r>
              <a:rPr lang="en-US" altLang="zh-CN" dirty="0"/>
              <a:t>pre[x]</a:t>
            </a:r>
            <a:r>
              <a:rPr lang="zh-CN" altLang="en-US" dirty="0"/>
              <a:t>为</a:t>
            </a:r>
            <a:r>
              <a:rPr lang="en-US" altLang="zh-CN" dirty="0"/>
              <a:t>x</a:t>
            </a:r>
            <a:r>
              <a:rPr lang="zh-CN" altLang="en-US" dirty="0"/>
              <a:t>时刻全局加的值</a:t>
            </a:r>
            <a:endParaRPr lang="en-US" altLang="zh-CN" dirty="0"/>
          </a:p>
          <a:p>
            <a:r>
              <a:rPr lang="zh-CN" altLang="en-US" dirty="0"/>
              <a:t>按照</a:t>
            </a:r>
            <a:r>
              <a:rPr lang="en-US" altLang="zh-CN" dirty="0"/>
              <a:t>pre</a:t>
            </a:r>
            <a:r>
              <a:rPr lang="zh-CN" altLang="en-US" dirty="0"/>
              <a:t>从小到大处理</a:t>
            </a:r>
            <a:endParaRPr lang="en-US" altLang="zh-CN" dirty="0"/>
          </a:p>
          <a:p>
            <a:r>
              <a:rPr lang="zh-CN" altLang="en-US" dirty="0"/>
              <a:t>这样就转换为了只加正数</a:t>
            </a:r>
          </a:p>
        </p:txBody>
      </p:sp>
    </p:spTree>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Solution1</a:t>
            </a:r>
            <a:endParaRPr lang="zh-CN" altLang="en-US" dirty="0"/>
          </a:p>
        </p:txBody>
      </p:sp>
      <p:sp>
        <p:nvSpPr>
          <p:cNvPr id="3" name="内容占位符 2"/>
          <p:cNvSpPr>
            <a:spLocks noGrp="1"/>
          </p:cNvSpPr>
          <p:nvPr>
            <p:ph idx="1"/>
          </p:nvPr>
        </p:nvSpPr>
        <p:spPr/>
        <p:txBody>
          <a:bodyPr>
            <a:normAutofit/>
          </a:bodyPr>
          <a:lstStyle/>
          <a:p>
            <a:r>
              <a:rPr lang="zh-CN" altLang="en-US" dirty="0"/>
              <a:t>考虑分块</a:t>
            </a:r>
            <a:endParaRPr lang="en-US" altLang="zh-CN" dirty="0"/>
          </a:p>
          <a:p>
            <a:r>
              <a:rPr lang="zh-CN" altLang="en-US" dirty="0"/>
              <a:t>每块维护一下块内长为</a:t>
            </a:r>
            <a:r>
              <a:rPr lang="en-US" altLang="zh-CN" dirty="0"/>
              <a:t>1…</a:t>
            </a:r>
            <a:r>
              <a:rPr lang="en-US" altLang="zh-CN" dirty="0" err="1"/>
              <a:t>sqrt</a:t>
            </a:r>
            <a:r>
              <a:rPr lang="en-US" altLang="zh-CN" dirty="0"/>
              <a:t>(n)</a:t>
            </a:r>
            <a:r>
              <a:rPr lang="zh-CN" altLang="en-US" dirty="0"/>
              <a:t>的最大前缀，最大后缀，最大子段和</a:t>
            </a:r>
            <a:endParaRPr lang="en-US" altLang="zh-CN" dirty="0"/>
          </a:p>
          <a:p>
            <a:r>
              <a:rPr lang="zh-CN" altLang="en-US" dirty="0"/>
              <a:t>如果一个整块加了，那么这个整块块内的最大子段长度肯定是不降的</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9D7811-948F-4E5F-80F8-3F0D1D82632A}"/>
              </a:ext>
            </a:extLst>
          </p:cNvPr>
          <p:cNvSpPr>
            <a:spLocks noGrp="1"/>
          </p:cNvSpPr>
          <p:nvPr>
            <p:ph type="title"/>
          </p:nvPr>
        </p:nvSpPr>
        <p:spPr/>
        <p:txBody>
          <a:bodyPr/>
          <a:lstStyle/>
          <a:p>
            <a:r>
              <a:rPr lang="zh-CN" altLang="en-US" dirty="0"/>
              <a:t>合并</a:t>
            </a:r>
          </a:p>
        </p:txBody>
      </p:sp>
      <p:pic>
        <p:nvPicPr>
          <p:cNvPr id="5" name="Content Placeholder 4">
            <a:extLst>
              <a:ext uri="{FF2B5EF4-FFF2-40B4-BE49-F238E27FC236}">
                <a16:creationId xmlns:a16="http://schemas.microsoft.com/office/drawing/2014/main" id="{F1F88268-450B-42C4-9DD1-E1C5C4D716F2}"/>
              </a:ext>
            </a:extLst>
          </p:cNvPr>
          <p:cNvPicPr>
            <a:picLocks noGrp="1" noChangeAspect="1"/>
          </p:cNvPicPr>
          <p:nvPr>
            <p:ph idx="1"/>
          </p:nvPr>
        </p:nvPicPr>
        <p:blipFill>
          <a:blip r:embed="rId2"/>
          <a:stretch>
            <a:fillRect/>
          </a:stretch>
        </p:blipFill>
        <p:spPr>
          <a:xfrm>
            <a:off x="1" y="1690689"/>
            <a:ext cx="5008228" cy="2526052"/>
          </a:xfrm>
        </p:spPr>
      </p:pic>
      <p:pic>
        <p:nvPicPr>
          <p:cNvPr id="7" name="Picture 6">
            <a:extLst>
              <a:ext uri="{FF2B5EF4-FFF2-40B4-BE49-F238E27FC236}">
                <a16:creationId xmlns:a16="http://schemas.microsoft.com/office/drawing/2014/main" id="{33EBDF00-E367-41FC-954F-BE1148D530FB}"/>
              </a:ext>
            </a:extLst>
          </p:cNvPr>
          <p:cNvPicPr>
            <a:picLocks noChangeAspect="1"/>
          </p:cNvPicPr>
          <p:nvPr/>
        </p:nvPicPr>
        <p:blipFill>
          <a:blip r:embed="rId3"/>
          <a:stretch>
            <a:fillRect/>
          </a:stretch>
        </p:blipFill>
        <p:spPr>
          <a:xfrm>
            <a:off x="6135408" y="2119040"/>
            <a:ext cx="5467920" cy="2452960"/>
          </a:xfrm>
          <a:prstGeom prst="rect">
            <a:avLst/>
          </a:prstGeom>
        </p:spPr>
      </p:pic>
      <p:pic>
        <p:nvPicPr>
          <p:cNvPr id="9" name="Picture 8">
            <a:extLst>
              <a:ext uri="{FF2B5EF4-FFF2-40B4-BE49-F238E27FC236}">
                <a16:creationId xmlns:a16="http://schemas.microsoft.com/office/drawing/2014/main" id="{555893A3-60CB-4B0D-97EA-FB9005EBE7FC}"/>
              </a:ext>
            </a:extLst>
          </p:cNvPr>
          <p:cNvPicPr>
            <a:picLocks noChangeAspect="1"/>
          </p:cNvPicPr>
          <p:nvPr/>
        </p:nvPicPr>
        <p:blipFill>
          <a:blip r:embed="rId4"/>
          <a:stretch>
            <a:fillRect/>
          </a:stretch>
        </p:blipFill>
        <p:spPr>
          <a:xfrm>
            <a:off x="3905743" y="4093828"/>
            <a:ext cx="2464296" cy="2754925"/>
          </a:xfrm>
          <a:prstGeom prst="rect">
            <a:avLst/>
          </a:prstGeom>
        </p:spPr>
      </p:pic>
    </p:spTree>
    <p:extLst>
      <p:ext uri="{BB962C8B-B14F-4D97-AF65-F5344CB8AC3E}">
        <p14:creationId xmlns:p14="http://schemas.microsoft.com/office/powerpoint/2010/main" val="3934937948"/>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Solution1</a:t>
            </a:r>
            <a:endParaRPr lang="zh-CN" altLang="en-US" dirty="0"/>
          </a:p>
        </p:txBody>
      </p:sp>
      <p:sp>
        <p:nvSpPr>
          <p:cNvPr id="3" name="内容占位符 2"/>
          <p:cNvSpPr>
            <a:spLocks noGrp="1"/>
          </p:cNvSpPr>
          <p:nvPr>
            <p:ph idx="1"/>
          </p:nvPr>
        </p:nvSpPr>
        <p:spPr/>
        <p:txBody>
          <a:bodyPr>
            <a:normAutofit/>
          </a:bodyPr>
          <a:lstStyle/>
          <a:p>
            <a:r>
              <a:rPr lang="zh-CN" altLang="en-US" dirty="0"/>
              <a:t>每次查询的时候按照当前的全局加标记确定出每个块内的最大子段和</a:t>
            </a:r>
            <a:endParaRPr lang="en-US" altLang="zh-CN" dirty="0"/>
          </a:p>
          <a:p>
            <a:r>
              <a:rPr lang="zh-CN" altLang="en-US" dirty="0"/>
              <a:t>然后把跨块的询问用左边块的最大后缀和右边块的最大前缀拼起来</a:t>
            </a:r>
            <a:endParaRPr lang="en-US" altLang="zh-CN" dirty="0"/>
          </a:p>
          <a:p>
            <a:r>
              <a:rPr lang="zh-CN" altLang="en-US" dirty="0"/>
              <a:t>即可</a:t>
            </a:r>
            <a:endParaRPr lang="en-US" altLang="zh-CN" dirty="0"/>
          </a:p>
          <a:p>
            <a:endParaRPr lang="en-US" altLang="zh-CN" dirty="0"/>
          </a:p>
          <a:p>
            <a:r>
              <a:rPr lang="zh-CN" altLang="en-US" dirty="0"/>
              <a:t>总复杂度</a:t>
            </a:r>
            <a:r>
              <a:rPr lang="en-US" altLang="zh-CN" dirty="0"/>
              <a:t>O( </a:t>
            </a:r>
            <a:r>
              <a:rPr lang="en-US" altLang="zh-CN" dirty="0" err="1"/>
              <a:t>msqrt</a:t>
            </a:r>
            <a:r>
              <a:rPr lang="en-US" altLang="zh-CN" dirty="0"/>
              <a:t>(n) + </a:t>
            </a:r>
            <a:r>
              <a:rPr lang="en-US" altLang="zh-CN" dirty="0" err="1"/>
              <a:t>nsqrt</a:t>
            </a:r>
            <a:r>
              <a:rPr lang="en-US" altLang="zh-CN" dirty="0"/>
              <a:t>(n) )</a:t>
            </a:r>
            <a:endParaRPr lang="zh-CN" altLang="en-US" dirty="0"/>
          </a:p>
        </p:txBody>
      </p:sp>
    </p:spTree>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Solution2</a:t>
            </a:r>
            <a:endParaRPr lang="zh-CN" altLang="en-US" dirty="0"/>
          </a:p>
        </p:txBody>
      </p:sp>
      <p:sp>
        <p:nvSpPr>
          <p:cNvPr id="3" name="内容占位符 2"/>
          <p:cNvSpPr>
            <a:spLocks noGrp="1"/>
          </p:cNvSpPr>
          <p:nvPr>
            <p:ph idx="1"/>
          </p:nvPr>
        </p:nvSpPr>
        <p:spPr/>
        <p:txBody>
          <a:bodyPr>
            <a:normAutofit/>
          </a:bodyPr>
          <a:lstStyle/>
          <a:p>
            <a:r>
              <a:rPr lang="zh-CN" altLang="en-US" dirty="0"/>
              <a:t>这个根号太屑了，考虑</a:t>
            </a:r>
            <a:r>
              <a:rPr lang="en-US" altLang="zh-CN" dirty="0"/>
              <a:t>poly log</a:t>
            </a:r>
            <a:endParaRPr lang="zh-CN" altLang="en-US" dirty="0"/>
          </a:p>
        </p:txBody>
      </p:sp>
    </p:spTree>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Solution2</a:t>
            </a:r>
            <a:endParaRPr lang="zh-CN" altLang="en-US" dirty="0"/>
          </a:p>
        </p:txBody>
      </p:sp>
      <p:sp>
        <p:nvSpPr>
          <p:cNvPr id="3" name="内容占位符 2"/>
          <p:cNvSpPr>
            <a:spLocks noGrp="1"/>
          </p:cNvSpPr>
          <p:nvPr>
            <p:ph idx="1"/>
          </p:nvPr>
        </p:nvSpPr>
        <p:spPr/>
        <p:txBody>
          <a:bodyPr>
            <a:normAutofit/>
          </a:bodyPr>
          <a:lstStyle/>
          <a:p>
            <a:r>
              <a:rPr lang="zh-CN" altLang="en-US" dirty="0"/>
              <a:t>线段树维护：</a:t>
            </a:r>
            <a:endParaRPr lang="en-US" altLang="zh-CN" dirty="0"/>
          </a:p>
          <a:p>
            <a:r>
              <a:rPr lang="zh-CN" altLang="en-US" dirty="0"/>
              <a:t>每个节点的左，右，内部最大子段和的凸函数</a:t>
            </a:r>
            <a:endParaRPr lang="en-US" altLang="zh-CN" dirty="0"/>
          </a:p>
          <a:p>
            <a:r>
              <a:rPr lang="zh-CN" altLang="en-US" dirty="0"/>
              <a:t>凸函数是一个区间的半平面交，每个下标</a:t>
            </a:r>
            <a:r>
              <a:rPr lang="en-US" altLang="zh-CN" dirty="0"/>
              <a:t>x</a:t>
            </a:r>
            <a:r>
              <a:rPr lang="zh-CN" altLang="en-US" dirty="0"/>
              <a:t>对应的意义是这个节点被整体加了</a:t>
            </a:r>
            <a:r>
              <a:rPr lang="en-US" altLang="zh-CN" dirty="0"/>
              <a:t>x</a:t>
            </a:r>
            <a:r>
              <a:rPr lang="zh-CN" altLang="en-US" dirty="0"/>
              <a:t>后，该节点的左，右，内部最大子段和的值是多少</a:t>
            </a:r>
            <a:endParaRPr lang="en-US" altLang="zh-CN" dirty="0"/>
          </a:p>
          <a:p>
            <a:r>
              <a:rPr lang="zh-CN" altLang="en-US" dirty="0"/>
              <a:t>设左最大子段和是</a:t>
            </a:r>
            <a:r>
              <a:rPr lang="en-US" altLang="zh-CN" dirty="0"/>
              <a:t>pre</a:t>
            </a:r>
            <a:r>
              <a:rPr lang="zh-CN" altLang="en-US" dirty="0"/>
              <a:t>，右最大子段和是</a:t>
            </a:r>
            <a:r>
              <a:rPr lang="en-US" altLang="zh-CN" dirty="0" err="1"/>
              <a:t>suf</a:t>
            </a:r>
            <a:r>
              <a:rPr lang="zh-CN" altLang="en-US" dirty="0"/>
              <a:t>，内部最大子段和是</a:t>
            </a:r>
            <a:r>
              <a:rPr lang="en-US" altLang="zh-CN" dirty="0"/>
              <a:t>mid</a:t>
            </a:r>
          </a:p>
        </p:txBody>
      </p:sp>
    </p:spTree>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Solution2</a:t>
            </a:r>
            <a:endParaRPr lang="zh-CN" altLang="en-US" dirty="0"/>
          </a:p>
        </p:txBody>
      </p:sp>
      <p:sp>
        <p:nvSpPr>
          <p:cNvPr id="3" name="内容占位符 2"/>
          <p:cNvSpPr>
            <a:spLocks noGrp="1"/>
          </p:cNvSpPr>
          <p:nvPr>
            <p:ph idx="1"/>
          </p:nvPr>
        </p:nvSpPr>
        <p:spPr/>
        <p:txBody>
          <a:bodyPr>
            <a:normAutofit/>
          </a:bodyPr>
          <a:lstStyle/>
          <a:p>
            <a:r>
              <a:rPr lang="zh-CN" altLang="en-US" sz="2400" dirty="0"/>
              <a:t>然后建树的时候可以发现</a:t>
            </a:r>
            <a:endParaRPr lang="en-US" altLang="zh-CN" sz="2400" dirty="0"/>
          </a:p>
          <a:p>
            <a:r>
              <a:rPr lang="en-US" altLang="zh-CN" sz="2400" dirty="0"/>
              <a:t>cur -&gt; pre[</a:t>
            </a:r>
            <a:r>
              <a:rPr lang="en-US" altLang="zh-CN" sz="2400" dirty="0" err="1"/>
              <a:t>i</a:t>
            </a:r>
            <a:r>
              <a:rPr lang="en-US" altLang="zh-CN" sz="2400" dirty="0"/>
              <a:t>] = max( cur -&gt; left -&gt; pre[</a:t>
            </a:r>
            <a:r>
              <a:rPr lang="en-US" altLang="zh-CN" sz="2400" dirty="0" err="1"/>
              <a:t>i</a:t>
            </a:r>
            <a:r>
              <a:rPr lang="en-US" altLang="zh-CN" sz="2400" dirty="0"/>
              <a:t>] , cur -&gt; right -&gt; pre[</a:t>
            </a:r>
            <a:r>
              <a:rPr lang="en-US" altLang="zh-CN" sz="2400" dirty="0" err="1"/>
              <a:t>i</a:t>
            </a:r>
            <a:r>
              <a:rPr lang="en-US" altLang="zh-CN" sz="2400" dirty="0"/>
              <a:t>] + cur -&gt; left -&gt; sum );</a:t>
            </a:r>
          </a:p>
          <a:p>
            <a:r>
              <a:rPr lang="en-US" altLang="zh-CN" sz="2400" dirty="0"/>
              <a:t>cur -&gt; </a:t>
            </a:r>
            <a:r>
              <a:rPr lang="en-US" altLang="zh-CN" sz="2400" dirty="0" err="1"/>
              <a:t>suf</a:t>
            </a:r>
            <a:r>
              <a:rPr lang="en-US" altLang="zh-CN" sz="2400" dirty="0"/>
              <a:t>[</a:t>
            </a:r>
            <a:r>
              <a:rPr lang="en-US" altLang="zh-CN" sz="2400" dirty="0" err="1"/>
              <a:t>i</a:t>
            </a:r>
            <a:r>
              <a:rPr lang="en-US" altLang="zh-CN" sz="2400" dirty="0"/>
              <a:t>] = max( cur -&gt; left -&gt; </a:t>
            </a:r>
            <a:r>
              <a:rPr lang="en-US" altLang="zh-CN" sz="2400" dirty="0" err="1"/>
              <a:t>suf</a:t>
            </a:r>
            <a:r>
              <a:rPr lang="en-US" altLang="zh-CN" sz="2400" dirty="0"/>
              <a:t>[</a:t>
            </a:r>
            <a:r>
              <a:rPr lang="en-US" altLang="zh-CN" sz="2400" dirty="0" err="1"/>
              <a:t>i</a:t>
            </a:r>
            <a:r>
              <a:rPr lang="en-US" altLang="zh-CN" sz="2400" dirty="0"/>
              <a:t>] + cur -&gt; right -&gt; sum , cur -&gt; right -&gt; </a:t>
            </a:r>
            <a:r>
              <a:rPr lang="en-US" altLang="zh-CN" sz="2400" dirty="0" err="1"/>
              <a:t>suf</a:t>
            </a:r>
            <a:r>
              <a:rPr lang="en-US" altLang="zh-CN" sz="2400" dirty="0"/>
              <a:t>[</a:t>
            </a:r>
            <a:r>
              <a:rPr lang="en-US" altLang="zh-CN" sz="2400" dirty="0" err="1"/>
              <a:t>i</a:t>
            </a:r>
            <a:r>
              <a:rPr lang="en-US" altLang="zh-CN" sz="2400" dirty="0"/>
              <a:t>] );</a:t>
            </a:r>
          </a:p>
          <a:p>
            <a:r>
              <a:rPr lang="en-US" altLang="zh-CN" sz="2400" dirty="0"/>
              <a:t>cur -&gt; mid[</a:t>
            </a:r>
            <a:r>
              <a:rPr lang="en-US" altLang="zh-CN" sz="2400" dirty="0" err="1"/>
              <a:t>i</a:t>
            </a:r>
            <a:r>
              <a:rPr lang="en-US" altLang="zh-CN" sz="2400" dirty="0"/>
              <a:t>] = max( cur -&gt; left -&gt; mid[</a:t>
            </a:r>
            <a:r>
              <a:rPr lang="en-US" altLang="zh-CN" sz="2400" dirty="0" err="1"/>
              <a:t>i</a:t>
            </a:r>
            <a:r>
              <a:rPr lang="en-US" altLang="zh-CN" sz="2400" dirty="0"/>
              <a:t>] , cur -&gt; right -&gt; mid[</a:t>
            </a:r>
            <a:r>
              <a:rPr lang="en-US" altLang="zh-CN" sz="2400" dirty="0" err="1"/>
              <a:t>i</a:t>
            </a:r>
            <a:r>
              <a:rPr lang="en-US" altLang="zh-CN" sz="2400" dirty="0"/>
              <a:t>] , cur -&gt; left -&gt; </a:t>
            </a:r>
            <a:r>
              <a:rPr lang="en-US" altLang="zh-CN" sz="2400" dirty="0" err="1"/>
              <a:t>suf</a:t>
            </a:r>
            <a:r>
              <a:rPr lang="en-US" altLang="zh-CN" sz="2400" dirty="0"/>
              <a:t>[</a:t>
            </a:r>
            <a:r>
              <a:rPr lang="en-US" altLang="zh-CN" sz="2400" dirty="0" err="1"/>
              <a:t>i</a:t>
            </a:r>
            <a:r>
              <a:rPr lang="en-US" altLang="zh-CN" sz="2400" dirty="0"/>
              <a:t>] + cur -&gt; right -&gt; pre[</a:t>
            </a:r>
            <a:r>
              <a:rPr lang="en-US" altLang="zh-CN" sz="2400" dirty="0" err="1"/>
              <a:t>i</a:t>
            </a:r>
            <a:r>
              <a:rPr lang="en-US" altLang="zh-CN" sz="2400" dirty="0"/>
              <a:t>] );</a:t>
            </a:r>
          </a:p>
          <a:p>
            <a:r>
              <a:rPr lang="zh-CN" altLang="en-US" sz="2400" dirty="0"/>
              <a:t>这个可以类比单点修改区间最大子段和理解</a:t>
            </a:r>
            <a:endParaRPr lang="en-US" altLang="zh-CN" sz="2400" dirty="0"/>
          </a:p>
        </p:txBody>
      </p:sp>
    </p:spTree>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Solution2</a:t>
            </a:r>
            <a:endParaRPr lang="zh-CN" altLang="en-US" dirty="0"/>
          </a:p>
        </p:txBody>
      </p:sp>
      <p:sp>
        <p:nvSpPr>
          <p:cNvPr id="3" name="内容占位符 2"/>
          <p:cNvSpPr>
            <a:spLocks noGrp="1"/>
          </p:cNvSpPr>
          <p:nvPr>
            <p:ph idx="1"/>
          </p:nvPr>
        </p:nvSpPr>
        <p:spPr/>
        <p:txBody>
          <a:bodyPr/>
          <a:lstStyle/>
          <a:p>
            <a:r>
              <a:rPr lang="zh-CN" altLang="en-US" dirty="0"/>
              <a:t>我们来看看这个需要支持什么操作</a:t>
            </a:r>
            <a:endParaRPr lang="en-US" altLang="zh-CN" dirty="0"/>
          </a:p>
          <a:p>
            <a:r>
              <a:rPr lang="zh-CN" altLang="en-US" dirty="0"/>
              <a:t>需要支持：</a:t>
            </a:r>
            <a:endParaRPr lang="en-US" altLang="zh-CN" dirty="0"/>
          </a:p>
          <a:p>
            <a:r>
              <a:rPr lang="en-US" altLang="zh-CN" dirty="0"/>
              <a:t>1.</a:t>
            </a:r>
            <a:r>
              <a:rPr lang="zh-CN" altLang="en-US" dirty="0"/>
              <a:t>把一个凸函数加上一个常数</a:t>
            </a:r>
            <a:endParaRPr lang="en-US" altLang="zh-CN" dirty="0"/>
          </a:p>
          <a:p>
            <a:r>
              <a:rPr lang="en-US" altLang="zh-CN" dirty="0"/>
              <a:t>2.</a:t>
            </a:r>
            <a:r>
              <a:rPr lang="zh-CN" altLang="en-US" dirty="0"/>
              <a:t>求一个凸函数</a:t>
            </a:r>
            <a:r>
              <a:rPr lang="en-US" altLang="zh-CN" dirty="0"/>
              <a:t>a</a:t>
            </a:r>
            <a:r>
              <a:rPr lang="zh-CN" altLang="en-US" dirty="0"/>
              <a:t>，满足</a:t>
            </a:r>
            <a:r>
              <a:rPr lang="en-US" altLang="zh-CN" dirty="0"/>
              <a:t>a[</a:t>
            </a:r>
            <a:r>
              <a:rPr lang="en-US" altLang="zh-CN" dirty="0" err="1"/>
              <a:t>i</a:t>
            </a:r>
            <a:r>
              <a:rPr lang="en-US" altLang="zh-CN" dirty="0"/>
              <a:t>] = max( b[</a:t>
            </a:r>
            <a:r>
              <a:rPr lang="en-US" altLang="zh-CN" dirty="0" err="1"/>
              <a:t>i</a:t>
            </a:r>
            <a:r>
              <a:rPr lang="en-US" altLang="zh-CN" dirty="0"/>
              <a:t>] , c[</a:t>
            </a:r>
            <a:r>
              <a:rPr lang="en-US" altLang="zh-CN" dirty="0" err="1"/>
              <a:t>i</a:t>
            </a:r>
            <a:r>
              <a:rPr lang="en-US" altLang="zh-CN" dirty="0"/>
              <a:t>] )</a:t>
            </a:r>
            <a:r>
              <a:rPr lang="zh-CN" altLang="en-US" dirty="0"/>
              <a:t>，其中</a:t>
            </a:r>
            <a:r>
              <a:rPr lang="en-US" altLang="zh-CN" dirty="0"/>
              <a:t>b</a:t>
            </a:r>
            <a:r>
              <a:rPr lang="zh-CN" altLang="en-US" dirty="0"/>
              <a:t>，</a:t>
            </a:r>
            <a:r>
              <a:rPr lang="en-US" altLang="zh-CN" dirty="0"/>
              <a:t>c</a:t>
            </a:r>
            <a:r>
              <a:rPr lang="zh-CN" altLang="en-US" dirty="0"/>
              <a:t>为凸函数</a:t>
            </a:r>
            <a:endParaRPr lang="en-US" altLang="zh-CN" dirty="0"/>
          </a:p>
          <a:p>
            <a:r>
              <a:rPr lang="en-US" altLang="zh-CN" dirty="0"/>
              <a:t>3.</a:t>
            </a:r>
            <a:r>
              <a:rPr lang="zh-CN" altLang="en-US" dirty="0"/>
              <a:t>求一个凸函数</a:t>
            </a:r>
            <a:r>
              <a:rPr lang="en-US" altLang="zh-CN" dirty="0"/>
              <a:t>a</a:t>
            </a:r>
            <a:r>
              <a:rPr lang="zh-CN" altLang="en-US" dirty="0"/>
              <a:t>，满足</a:t>
            </a:r>
            <a:r>
              <a:rPr lang="en-US" altLang="zh-CN" dirty="0"/>
              <a:t>a[</a:t>
            </a:r>
            <a:r>
              <a:rPr lang="en-US" altLang="zh-CN" dirty="0" err="1"/>
              <a:t>i</a:t>
            </a:r>
            <a:r>
              <a:rPr lang="en-US" altLang="zh-CN" dirty="0"/>
              <a:t>] = b[</a:t>
            </a:r>
            <a:r>
              <a:rPr lang="en-US" altLang="zh-CN" dirty="0" err="1"/>
              <a:t>i</a:t>
            </a:r>
            <a:r>
              <a:rPr lang="en-US" altLang="zh-CN" dirty="0"/>
              <a:t>] + c[</a:t>
            </a:r>
            <a:r>
              <a:rPr lang="en-US" altLang="zh-CN" dirty="0" err="1"/>
              <a:t>i</a:t>
            </a:r>
            <a:r>
              <a:rPr lang="en-US" altLang="zh-CN" dirty="0"/>
              <a:t>]</a:t>
            </a:r>
            <a:r>
              <a:rPr lang="zh-CN" altLang="en-US" dirty="0"/>
              <a:t>，其中</a:t>
            </a:r>
            <a:r>
              <a:rPr lang="en-US" altLang="zh-CN" dirty="0"/>
              <a:t>b</a:t>
            </a:r>
            <a:r>
              <a:rPr lang="zh-CN" altLang="en-US" dirty="0"/>
              <a:t>，</a:t>
            </a:r>
            <a:r>
              <a:rPr lang="en-US" altLang="zh-CN" dirty="0"/>
              <a:t>c</a:t>
            </a:r>
            <a:r>
              <a:rPr lang="zh-CN" altLang="en-US" dirty="0"/>
              <a:t>为凸函数</a:t>
            </a:r>
            <a:endParaRPr lang="en-US" altLang="zh-CN" dirty="0"/>
          </a:p>
          <a:p>
            <a:endParaRPr lang="zh-CN" altLang="en-US" dirty="0"/>
          </a:p>
        </p:txBody>
      </p:sp>
    </p:spTree>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Solution2</a:t>
            </a:r>
            <a:endParaRPr lang="zh-CN" altLang="en-US" dirty="0"/>
          </a:p>
        </p:txBody>
      </p:sp>
      <p:sp>
        <p:nvSpPr>
          <p:cNvPr id="3" name="内容占位符 2"/>
          <p:cNvSpPr>
            <a:spLocks noGrp="1"/>
          </p:cNvSpPr>
          <p:nvPr>
            <p:ph idx="1"/>
          </p:nvPr>
        </p:nvSpPr>
        <p:spPr/>
        <p:txBody>
          <a:bodyPr>
            <a:normAutofit/>
          </a:bodyPr>
          <a:lstStyle/>
          <a:p>
            <a:r>
              <a:rPr lang="zh-CN" altLang="en-US" dirty="0"/>
              <a:t>可以发现这三个性质都满足</a:t>
            </a:r>
            <a:endParaRPr lang="en-US" altLang="zh-CN" dirty="0"/>
          </a:p>
          <a:p>
            <a:r>
              <a:rPr lang="zh-CN" altLang="en-US" dirty="0"/>
              <a:t>而且可以通过归并两个儿子的凸函数来得到</a:t>
            </a:r>
            <a:r>
              <a:rPr lang="en-US" altLang="zh-CN" dirty="0"/>
              <a:t>cur</a:t>
            </a:r>
            <a:r>
              <a:rPr lang="zh-CN" altLang="en-US" dirty="0"/>
              <a:t>的凸函数</a:t>
            </a:r>
            <a:endParaRPr lang="en-US" altLang="zh-CN" dirty="0"/>
          </a:p>
          <a:p>
            <a:r>
              <a:rPr lang="zh-CN" altLang="en-US" dirty="0"/>
              <a:t>于是预处理复杂度</a:t>
            </a:r>
            <a:r>
              <a:rPr lang="en-US" altLang="zh-CN" dirty="0"/>
              <a:t>O( </a:t>
            </a:r>
            <a:r>
              <a:rPr lang="en-US" altLang="zh-CN" dirty="0" err="1"/>
              <a:t>nlogn</a:t>
            </a:r>
            <a:r>
              <a:rPr lang="en-US" altLang="zh-CN" dirty="0"/>
              <a:t> )</a:t>
            </a:r>
          </a:p>
          <a:p>
            <a:r>
              <a:rPr lang="zh-CN" altLang="en-US" dirty="0"/>
              <a:t>每次查询的时候直接在线段树上查询区间即可</a:t>
            </a:r>
            <a:endParaRPr lang="en-US" altLang="zh-CN" dirty="0"/>
          </a:p>
          <a:p>
            <a:endParaRPr lang="en-US" altLang="zh-CN" dirty="0"/>
          </a:p>
          <a:p>
            <a:r>
              <a:rPr lang="zh-CN" altLang="en-US" dirty="0"/>
              <a:t>总复杂度</a:t>
            </a:r>
            <a:r>
              <a:rPr lang="en-US" altLang="zh-CN" dirty="0"/>
              <a:t>O( (</a:t>
            </a:r>
            <a:r>
              <a:rPr lang="en-US" altLang="zh-CN" dirty="0" err="1"/>
              <a:t>n+m</a:t>
            </a:r>
            <a:r>
              <a:rPr lang="en-US" altLang="zh-CN" dirty="0"/>
              <a:t>)</a:t>
            </a:r>
            <a:r>
              <a:rPr lang="en-US" altLang="zh-CN" dirty="0" err="1"/>
              <a:t>logn</a:t>
            </a:r>
            <a:r>
              <a:rPr lang="en-US" altLang="zh-CN" dirty="0"/>
              <a:t> )</a:t>
            </a:r>
            <a:endParaRPr lang="zh-CN" altLang="en-US" dirty="0"/>
          </a:p>
        </p:txBody>
      </p:sp>
    </p:spTree>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Thanks for listening</a:t>
            </a:r>
            <a:endParaRPr lang="zh-CN" altLang="en-US" dirty="0"/>
          </a:p>
        </p:txBody>
      </p:sp>
      <p:pic>
        <p:nvPicPr>
          <p:cNvPr id="8" name="内容占位符 7"/>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99660" y="1700808"/>
            <a:ext cx="9168340" cy="5157192"/>
          </a:xfr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DCABC-5ED0-4C5F-BF75-605D276BFE5C}"/>
              </a:ext>
            </a:extLst>
          </p:cNvPr>
          <p:cNvSpPr>
            <a:spLocks noGrp="1"/>
          </p:cNvSpPr>
          <p:nvPr>
            <p:ph type="title"/>
          </p:nvPr>
        </p:nvSpPr>
        <p:spPr/>
        <p:txBody>
          <a:bodyPr/>
          <a:lstStyle/>
          <a:p>
            <a:r>
              <a:rPr lang="zh-CN" altLang="en-US" dirty="0"/>
              <a:t>复杂度</a:t>
            </a:r>
          </a:p>
        </p:txBody>
      </p:sp>
      <p:sp>
        <p:nvSpPr>
          <p:cNvPr id="3" name="Content Placeholder 2">
            <a:extLst>
              <a:ext uri="{FF2B5EF4-FFF2-40B4-BE49-F238E27FC236}">
                <a16:creationId xmlns:a16="http://schemas.microsoft.com/office/drawing/2014/main" id="{F1B7A62A-2506-43D7-B3D9-FE4F96FC0CBD}"/>
              </a:ext>
            </a:extLst>
          </p:cNvPr>
          <p:cNvSpPr>
            <a:spLocks noGrp="1"/>
          </p:cNvSpPr>
          <p:nvPr>
            <p:ph idx="1"/>
          </p:nvPr>
        </p:nvSpPr>
        <p:spPr/>
        <p:txBody>
          <a:bodyPr/>
          <a:lstStyle/>
          <a:p>
            <a:r>
              <a:rPr lang="zh-CN" altLang="en-US" dirty="0"/>
              <a:t>因为保证了堆性质，所以复杂度期望下是正确的</a:t>
            </a:r>
            <a:endParaRPr lang="en-US" altLang="zh-CN" dirty="0"/>
          </a:p>
          <a:p>
            <a:r>
              <a:rPr lang="en-US" altLang="zh-CN" dirty="0" err="1"/>
              <a:t>Treap</a:t>
            </a:r>
            <a:r>
              <a:rPr lang="zh-CN" altLang="en-US" dirty="0"/>
              <a:t>只需要保证堆性质复杂度就期望正确</a:t>
            </a:r>
          </a:p>
        </p:txBody>
      </p:sp>
    </p:spTree>
    <p:extLst>
      <p:ext uri="{BB962C8B-B14F-4D97-AF65-F5344CB8AC3E}">
        <p14:creationId xmlns:p14="http://schemas.microsoft.com/office/powerpoint/2010/main" val="2839942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splay</a:t>
            </a:r>
            <a:endParaRPr lang="zh-CN" altLang="en-US" dirty="0"/>
          </a:p>
        </p:txBody>
      </p:sp>
      <p:sp>
        <p:nvSpPr>
          <p:cNvPr id="3" name="内容占位符 2"/>
          <p:cNvSpPr>
            <a:spLocks noGrp="1"/>
          </p:cNvSpPr>
          <p:nvPr>
            <p:ph idx="1"/>
          </p:nvPr>
        </p:nvSpPr>
        <p:spPr/>
        <p:txBody>
          <a:bodyPr>
            <a:normAutofit/>
          </a:bodyPr>
          <a:lstStyle/>
          <a:p>
            <a:r>
              <a:rPr lang="zh-CN" altLang="en-US" dirty="0"/>
              <a:t>“伸展树”“自适应查找树”</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splay</a:t>
            </a:r>
            <a:endParaRPr lang="zh-CN" altLang="en-US" dirty="0"/>
          </a:p>
        </p:txBody>
      </p:sp>
      <p:sp>
        <p:nvSpPr>
          <p:cNvPr id="3" name="内容占位符 2"/>
          <p:cNvSpPr>
            <a:spLocks noGrp="1"/>
          </p:cNvSpPr>
          <p:nvPr>
            <p:ph idx="1"/>
          </p:nvPr>
        </p:nvSpPr>
        <p:spPr/>
        <p:txBody>
          <a:bodyPr>
            <a:normAutofit/>
          </a:bodyPr>
          <a:lstStyle/>
          <a:p>
            <a:r>
              <a:rPr lang="zh-CN" altLang="en-US" dirty="0"/>
              <a:t>每次对一个节点进行操作的时候通过一种方法把这个点旋转至根</a:t>
            </a:r>
            <a:endParaRPr lang="en-US" altLang="zh-CN" dirty="0"/>
          </a:p>
          <a:p>
            <a:endParaRPr lang="en-US" altLang="zh-CN"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D8EE25-073E-4951-8107-B0C8F563E7C7}"/>
              </a:ext>
            </a:extLst>
          </p:cNvPr>
          <p:cNvSpPr>
            <a:spLocks noGrp="1"/>
          </p:cNvSpPr>
          <p:nvPr>
            <p:ph type="title"/>
          </p:nvPr>
        </p:nvSpPr>
        <p:spPr/>
        <p:txBody>
          <a:bodyPr/>
          <a:lstStyle/>
          <a:p>
            <a:r>
              <a:rPr lang="zh-CN" altLang="en-US" dirty="0"/>
              <a:t>三点共线</a:t>
            </a:r>
          </a:p>
        </p:txBody>
      </p:sp>
      <p:pic>
        <p:nvPicPr>
          <p:cNvPr id="5" name="Content Placeholder 4">
            <a:extLst>
              <a:ext uri="{FF2B5EF4-FFF2-40B4-BE49-F238E27FC236}">
                <a16:creationId xmlns:a16="http://schemas.microsoft.com/office/drawing/2014/main" id="{230ECF1B-6CA0-42A9-BDAD-F576A062B03B}"/>
              </a:ext>
            </a:extLst>
          </p:cNvPr>
          <p:cNvPicPr>
            <a:picLocks noGrp="1" noChangeAspect="1"/>
          </p:cNvPicPr>
          <p:nvPr>
            <p:ph idx="1"/>
          </p:nvPr>
        </p:nvPicPr>
        <p:blipFill>
          <a:blip r:embed="rId2"/>
          <a:stretch>
            <a:fillRect/>
          </a:stretch>
        </p:blipFill>
        <p:spPr>
          <a:xfrm>
            <a:off x="838200" y="1892737"/>
            <a:ext cx="3473833" cy="4351338"/>
          </a:xfrm>
        </p:spPr>
      </p:pic>
      <p:pic>
        <p:nvPicPr>
          <p:cNvPr id="7" name="Picture 6">
            <a:extLst>
              <a:ext uri="{FF2B5EF4-FFF2-40B4-BE49-F238E27FC236}">
                <a16:creationId xmlns:a16="http://schemas.microsoft.com/office/drawing/2014/main" id="{4ECD2571-45EE-4D84-BA11-3C1D59593EC4}"/>
              </a:ext>
            </a:extLst>
          </p:cNvPr>
          <p:cNvPicPr>
            <a:picLocks noChangeAspect="1"/>
          </p:cNvPicPr>
          <p:nvPr/>
        </p:nvPicPr>
        <p:blipFill>
          <a:blip r:embed="rId3"/>
          <a:stretch>
            <a:fillRect/>
          </a:stretch>
        </p:blipFill>
        <p:spPr>
          <a:xfrm>
            <a:off x="4062412" y="1766887"/>
            <a:ext cx="4067175" cy="3324225"/>
          </a:xfrm>
          <a:prstGeom prst="rect">
            <a:avLst/>
          </a:prstGeom>
        </p:spPr>
      </p:pic>
      <p:pic>
        <p:nvPicPr>
          <p:cNvPr id="9" name="Picture 8">
            <a:extLst>
              <a:ext uri="{FF2B5EF4-FFF2-40B4-BE49-F238E27FC236}">
                <a16:creationId xmlns:a16="http://schemas.microsoft.com/office/drawing/2014/main" id="{4C6EEF0C-826C-474B-BFA3-1431321EC92E}"/>
              </a:ext>
            </a:extLst>
          </p:cNvPr>
          <p:cNvPicPr>
            <a:picLocks noChangeAspect="1"/>
          </p:cNvPicPr>
          <p:nvPr/>
        </p:nvPicPr>
        <p:blipFill>
          <a:blip r:embed="rId4"/>
          <a:stretch>
            <a:fillRect/>
          </a:stretch>
        </p:blipFill>
        <p:spPr>
          <a:xfrm>
            <a:off x="7879969" y="1690688"/>
            <a:ext cx="4238625" cy="4667250"/>
          </a:xfrm>
          <a:prstGeom prst="rect">
            <a:avLst/>
          </a:prstGeom>
        </p:spPr>
      </p:pic>
    </p:spTree>
    <p:extLst>
      <p:ext uri="{BB962C8B-B14F-4D97-AF65-F5344CB8AC3E}">
        <p14:creationId xmlns:p14="http://schemas.microsoft.com/office/powerpoint/2010/main" val="25104483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61FE55-AA8C-40B1-8475-4817C8EE329B}"/>
              </a:ext>
            </a:extLst>
          </p:cNvPr>
          <p:cNvSpPr>
            <a:spLocks noGrp="1"/>
          </p:cNvSpPr>
          <p:nvPr>
            <p:ph type="title"/>
          </p:nvPr>
        </p:nvSpPr>
        <p:spPr/>
        <p:txBody>
          <a:bodyPr/>
          <a:lstStyle/>
          <a:p>
            <a:r>
              <a:rPr lang="zh-CN" altLang="en-US" dirty="0"/>
              <a:t>折线</a:t>
            </a:r>
          </a:p>
        </p:txBody>
      </p:sp>
      <p:pic>
        <p:nvPicPr>
          <p:cNvPr id="5" name="Content Placeholder 4">
            <a:extLst>
              <a:ext uri="{FF2B5EF4-FFF2-40B4-BE49-F238E27FC236}">
                <a16:creationId xmlns:a16="http://schemas.microsoft.com/office/drawing/2014/main" id="{A67F3AA0-2AD2-4625-A195-30412422FACD}"/>
              </a:ext>
            </a:extLst>
          </p:cNvPr>
          <p:cNvPicPr>
            <a:picLocks noGrp="1" noChangeAspect="1"/>
          </p:cNvPicPr>
          <p:nvPr>
            <p:ph idx="1"/>
          </p:nvPr>
        </p:nvPicPr>
        <p:blipFill>
          <a:blip r:embed="rId2"/>
          <a:stretch>
            <a:fillRect/>
          </a:stretch>
        </p:blipFill>
        <p:spPr>
          <a:xfrm>
            <a:off x="838200" y="1690688"/>
            <a:ext cx="2963337" cy="4351338"/>
          </a:xfrm>
        </p:spPr>
      </p:pic>
      <p:pic>
        <p:nvPicPr>
          <p:cNvPr id="7" name="Picture 6">
            <a:extLst>
              <a:ext uri="{FF2B5EF4-FFF2-40B4-BE49-F238E27FC236}">
                <a16:creationId xmlns:a16="http://schemas.microsoft.com/office/drawing/2014/main" id="{C8A405ED-0F03-4FCC-85E0-F9320CEDCFF6}"/>
              </a:ext>
            </a:extLst>
          </p:cNvPr>
          <p:cNvPicPr>
            <a:picLocks noChangeAspect="1"/>
          </p:cNvPicPr>
          <p:nvPr/>
        </p:nvPicPr>
        <p:blipFill>
          <a:blip r:embed="rId3"/>
          <a:stretch>
            <a:fillRect/>
          </a:stretch>
        </p:blipFill>
        <p:spPr>
          <a:xfrm>
            <a:off x="7629525" y="1825130"/>
            <a:ext cx="4562475" cy="3543300"/>
          </a:xfrm>
          <a:prstGeom prst="rect">
            <a:avLst/>
          </a:prstGeom>
        </p:spPr>
      </p:pic>
      <p:pic>
        <p:nvPicPr>
          <p:cNvPr id="9" name="Picture 8">
            <a:extLst>
              <a:ext uri="{FF2B5EF4-FFF2-40B4-BE49-F238E27FC236}">
                <a16:creationId xmlns:a16="http://schemas.microsoft.com/office/drawing/2014/main" id="{CCF879BE-915B-45AE-906B-01BC1A806437}"/>
              </a:ext>
            </a:extLst>
          </p:cNvPr>
          <p:cNvPicPr>
            <a:picLocks noChangeAspect="1"/>
          </p:cNvPicPr>
          <p:nvPr/>
        </p:nvPicPr>
        <p:blipFill>
          <a:blip r:embed="rId4"/>
          <a:stretch>
            <a:fillRect/>
          </a:stretch>
        </p:blipFill>
        <p:spPr>
          <a:xfrm>
            <a:off x="3689189" y="1690688"/>
            <a:ext cx="4276725" cy="4714875"/>
          </a:xfrm>
          <a:prstGeom prst="rect">
            <a:avLst/>
          </a:prstGeom>
        </p:spPr>
      </p:pic>
    </p:spTree>
    <p:extLst>
      <p:ext uri="{BB962C8B-B14F-4D97-AF65-F5344CB8AC3E}">
        <p14:creationId xmlns:p14="http://schemas.microsoft.com/office/powerpoint/2010/main" val="9693712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48657D-FDCF-492D-A6E3-42DDF4AAE448}"/>
              </a:ext>
            </a:extLst>
          </p:cNvPr>
          <p:cNvSpPr>
            <a:spLocks noGrp="1"/>
          </p:cNvSpPr>
          <p:nvPr>
            <p:ph type="title"/>
          </p:nvPr>
        </p:nvSpPr>
        <p:spPr/>
        <p:txBody>
          <a:bodyPr/>
          <a:lstStyle/>
          <a:p>
            <a:r>
              <a:rPr lang="zh-CN" altLang="en-US" dirty="0"/>
              <a:t>分裂</a:t>
            </a:r>
          </a:p>
        </p:txBody>
      </p:sp>
      <p:sp>
        <p:nvSpPr>
          <p:cNvPr id="3" name="Content Placeholder 2">
            <a:extLst>
              <a:ext uri="{FF2B5EF4-FFF2-40B4-BE49-F238E27FC236}">
                <a16:creationId xmlns:a16="http://schemas.microsoft.com/office/drawing/2014/main" id="{0E0CDAC4-F22A-44C2-BBA8-1F917998A87B}"/>
              </a:ext>
            </a:extLst>
          </p:cNvPr>
          <p:cNvSpPr>
            <a:spLocks noGrp="1"/>
          </p:cNvSpPr>
          <p:nvPr>
            <p:ph idx="1"/>
          </p:nvPr>
        </p:nvSpPr>
        <p:spPr/>
        <p:txBody>
          <a:bodyPr/>
          <a:lstStyle/>
          <a:p>
            <a:r>
              <a:rPr lang="zh-CN" altLang="en-US" dirty="0"/>
              <a:t>用于维护序列，支持将</a:t>
            </a:r>
            <a:r>
              <a:rPr lang="en-US" altLang="zh-CN" dirty="0"/>
              <a:t>splay</a:t>
            </a:r>
            <a:r>
              <a:rPr lang="zh-CN" altLang="en-US" dirty="0"/>
              <a:t>按前</a:t>
            </a:r>
            <a:r>
              <a:rPr lang="en-US" altLang="zh-CN" dirty="0"/>
              <a:t>k</a:t>
            </a:r>
            <a:r>
              <a:rPr lang="zh-CN" altLang="en-US" dirty="0"/>
              <a:t>个位置分裂为两棵树</a:t>
            </a:r>
            <a:endParaRPr lang="en-US" altLang="zh-CN" dirty="0"/>
          </a:p>
          <a:p>
            <a:r>
              <a:rPr lang="zh-CN" altLang="en-US" dirty="0"/>
              <a:t>直接把第</a:t>
            </a:r>
            <a:r>
              <a:rPr lang="en-US" altLang="zh-CN" dirty="0"/>
              <a:t>k</a:t>
            </a:r>
            <a:r>
              <a:rPr lang="zh-CN" altLang="en-US" dirty="0"/>
              <a:t>个位置</a:t>
            </a:r>
            <a:r>
              <a:rPr lang="en-US" altLang="zh-CN" dirty="0"/>
              <a:t>splay</a:t>
            </a:r>
            <a:r>
              <a:rPr lang="zh-CN" altLang="en-US" dirty="0"/>
              <a:t>到根，然后断开根的右儿子</a:t>
            </a:r>
          </a:p>
        </p:txBody>
      </p:sp>
      <p:pic>
        <p:nvPicPr>
          <p:cNvPr id="5" name="Picture 4">
            <a:extLst>
              <a:ext uri="{FF2B5EF4-FFF2-40B4-BE49-F238E27FC236}">
                <a16:creationId xmlns:a16="http://schemas.microsoft.com/office/drawing/2014/main" id="{CB341225-0919-4470-B9DA-AA7531815ECA}"/>
              </a:ext>
            </a:extLst>
          </p:cNvPr>
          <p:cNvPicPr>
            <a:picLocks noChangeAspect="1"/>
          </p:cNvPicPr>
          <p:nvPr/>
        </p:nvPicPr>
        <p:blipFill>
          <a:blip r:embed="rId2"/>
          <a:stretch>
            <a:fillRect/>
          </a:stretch>
        </p:blipFill>
        <p:spPr>
          <a:xfrm>
            <a:off x="4249549" y="2986044"/>
            <a:ext cx="3390900" cy="3067050"/>
          </a:xfrm>
          <a:prstGeom prst="rect">
            <a:avLst/>
          </a:prstGeom>
        </p:spPr>
      </p:pic>
    </p:spTree>
    <p:extLst>
      <p:ext uri="{BB962C8B-B14F-4D97-AF65-F5344CB8AC3E}">
        <p14:creationId xmlns:p14="http://schemas.microsoft.com/office/powerpoint/2010/main" val="10407092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en-US" altLang="zh-CN" dirty="0"/>
              <a:t>1.</a:t>
            </a:r>
            <a:r>
              <a:rPr lang="zh-CN" altLang="en-US" dirty="0"/>
              <a:t>序列维护（线段树</a:t>
            </a:r>
            <a:r>
              <a:rPr lang="en-US" altLang="zh-CN" dirty="0"/>
              <a:t>&amp;</a:t>
            </a:r>
            <a:r>
              <a:rPr lang="zh-CN" altLang="en-US" dirty="0"/>
              <a:t>平衡树）</a:t>
            </a:r>
          </a:p>
        </p:txBody>
      </p:sp>
      <p:sp>
        <p:nvSpPr>
          <p:cNvPr id="3" name="副标题 2"/>
          <p:cNvSpPr>
            <a:spLocks noGrp="1"/>
          </p:cNvSpPr>
          <p:nvPr>
            <p:ph type="subTitle" idx="1"/>
          </p:nvPr>
        </p:nvSpPr>
        <p:spPr/>
        <p:txBody>
          <a:bodyPr/>
          <a:lstStyle/>
          <a:p>
            <a:endParaRPr lang="zh-CN" altLang="en-US"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C660C0-EAA4-489F-98BE-430C31264447}"/>
              </a:ext>
            </a:extLst>
          </p:cNvPr>
          <p:cNvSpPr>
            <a:spLocks noGrp="1"/>
          </p:cNvSpPr>
          <p:nvPr>
            <p:ph type="title"/>
          </p:nvPr>
        </p:nvSpPr>
        <p:spPr/>
        <p:txBody>
          <a:bodyPr/>
          <a:lstStyle/>
          <a:p>
            <a:r>
              <a:rPr lang="zh-CN" altLang="en-US" dirty="0"/>
              <a:t>合并</a:t>
            </a:r>
          </a:p>
        </p:txBody>
      </p:sp>
      <p:sp>
        <p:nvSpPr>
          <p:cNvPr id="3" name="Content Placeholder 2">
            <a:extLst>
              <a:ext uri="{FF2B5EF4-FFF2-40B4-BE49-F238E27FC236}">
                <a16:creationId xmlns:a16="http://schemas.microsoft.com/office/drawing/2014/main" id="{0B56D670-3544-466B-BD58-954EC6017A0C}"/>
              </a:ext>
            </a:extLst>
          </p:cNvPr>
          <p:cNvSpPr>
            <a:spLocks noGrp="1"/>
          </p:cNvSpPr>
          <p:nvPr>
            <p:ph idx="1"/>
          </p:nvPr>
        </p:nvSpPr>
        <p:spPr/>
        <p:txBody>
          <a:bodyPr/>
          <a:lstStyle/>
          <a:p>
            <a:r>
              <a:rPr lang="zh-CN" altLang="en-US" dirty="0"/>
              <a:t>将右边部分的第一个位置</a:t>
            </a:r>
            <a:r>
              <a:rPr lang="en-US" altLang="zh-CN" dirty="0"/>
              <a:t>splay</a:t>
            </a:r>
            <a:r>
              <a:rPr lang="zh-CN" altLang="en-US" dirty="0"/>
              <a:t>到根，然后让其左儿子为左边部分</a:t>
            </a:r>
          </a:p>
        </p:txBody>
      </p:sp>
      <p:pic>
        <p:nvPicPr>
          <p:cNvPr id="5" name="Picture 4">
            <a:extLst>
              <a:ext uri="{FF2B5EF4-FFF2-40B4-BE49-F238E27FC236}">
                <a16:creationId xmlns:a16="http://schemas.microsoft.com/office/drawing/2014/main" id="{6B5EA9BC-8EF6-429B-8EDF-14B41A5E9B52}"/>
              </a:ext>
            </a:extLst>
          </p:cNvPr>
          <p:cNvPicPr>
            <a:picLocks noChangeAspect="1"/>
          </p:cNvPicPr>
          <p:nvPr/>
        </p:nvPicPr>
        <p:blipFill>
          <a:blip r:embed="rId2"/>
          <a:stretch>
            <a:fillRect/>
          </a:stretch>
        </p:blipFill>
        <p:spPr>
          <a:xfrm>
            <a:off x="3758268" y="2287831"/>
            <a:ext cx="5130435" cy="4570169"/>
          </a:xfrm>
          <a:prstGeom prst="rect">
            <a:avLst/>
          </a:prstGeom>
        </p:spPr>
      </p:pic>
    </p:spTree>
    <p:extLst>
      <p:ext uri="{BB962C8B-B14F-4D97-AF65-F5344CB8AC3E}">
        <p14:creationId xmlns:p14="http://schemas.microsoft.com/office/powerpoint/2010/main" val="124395920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7D1575-C664-4E86-A76B-B1FF403666C3}"/>
              </a:ext>
            </a:extLst>
          </p:cNvPr>
          <p:cNvSpPr>
            <a:spLocks noGrp="1"/>
          </p:cNvSpPr>
          <p:nvPr>
            <p:ph type="title"/>
          </p:nvPr>
        </p:nvSpPr>
        <p:spPr/>
        <p:txBody>
          <a:bodyPr/>
          <a:lstStyle/>
          <a:p>
            <a:r>
              <a:rPr lang="zh-CN" altLang="en-US" dirty="0"/>
              <a:t>复杂度</a:t>
            </a:r>
          </a:p>
        </p:txBody>
      </p:sp>
      <p:sp>
        <p:nvSpPr>
          <p:cNvPr id="3" name="Content Placeholder 2">
            <a:extLst>
              <a:ext uri="{FF2B5EF4-FFF2-40B4-BE49-F238E27FC236}">
                <a16:creationId xmlns:a16="http://schemas.microsoft.com/office/drawing/2014/main" id="{7725C500-1B66-4DA5-8C86-75FB1D530F4F}"/>
              </a:ext>
            </a:extLst>
          </p:cNvPr>
          <p:cNvSpPr>
            <a:spLocks noGrp="1"/>
          </p:cNvSpPr>
          <p:nvPr>
            <p:ph idx="1"/>
          </p:nvPr>
        </p:nvSpPr>
        <p:spPr/>
        <p:txBody>
          <a:bodyPr/>
          <a:lstStyle/>
          <a:p>
            <a:r>
              <a:rPr lang="zh-CN" altLang="en-US" dirty="0"/>
              <a:t>可以证明复杂度为均摊</a:t>
            </a:r>
            <a:r>
              <a:rPr lang="en-US" altLang="zh-CN" dirty="0"/>
              <a:t>O(</a:t>
            </a:r>
            <a:r>
              <a:rPr lang="en-US" altLang="zh-CN" dirty="0" err="1"/>
              <a:t>mlogn</a:t>
            </a:r>
            <a:r>
              <a:rPr lang="en-US" altLang="zh-CN" dirty="0"/>
              <a:t>)</a:t>
            </a:r>
          </a:p>
          <a:p>
            <a:r>
              <a:rPr lang="zh-CN" altLang="en-US" dirty="0"/>
              <a:t>可能存在一次操作复杂度特别高</a:t>
            </a:r>
            <a:endParaRPr lang="en-US" altLang="zh-CN" dirty="0"/>
          </a:p>
          <a:p>
            <a:r>
              <a:rPr lang="zh-CN" altLang="en-US" dirty="0"/>
              <a:t>具体复杂度证明在</a:t>
            </a:r>
            <a:r>
              <a:rPr lang="en-US" altLang="zh-CN" dirty="0"/>
              <a:t>oi</a:t>
            </a:r>
            <a:r>
              <a:rPr lang="zh-CN" altLang="en-US" dirty="0"/>
              <a:t>里完全没用，想了解的同学可以课后了解</a:t>
            </a:r>
          </a:p>
        </p:txBody>
      </p:sp>
    </p:spTree>
    <p:extLst>
      <p:ext uri="{BB962C8B-B14F-4D97-AF65-F5344CB8AC3E}">
        <p14:creationId xmlns:p14="http://schemas.microsoft.com/office/powerpoint/2010/main" val="422599659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splay</a:t>
            </a:r>
            <a:endParaRPr lang="zh-CN" altLang="en-US" dirty="0"/>
          </a:p>
        </p:txBody>
      </p:sp>
      <p:sp>
        <p:nvSpPr>
          <p:cNvPr id="3" name="内容占位符 2"/>
          <p:cNvSpPr>
            <a:spLocks noGrp="1"/>
          </p:cNvSpPr>
          <p:nvPr>
            <p:ph idx="1"/>
          </p:nvPr>
        </p:nvSpPr>
        <p:spPr/>
        <p:txBody>
          <a:bodyPr>
            <a:normAutofit/>
          </a:bodyPr>
          <a:lstStyle/>
          <a:p>
            <a:r>
              <a:rPr lang="en-US" altLang="zh-CN" dirty="0"/>
              <a:t>Splay</a:t>
            </a:r>
            <a:r>
              <a:rPr lang="zh-CN" altLang="en-US" dirty="0"/>
              <a:t>具有“自适应性”</a:t>
            </a:r>
            <a:endParaRPr lang="en-US" altLang="zh-CN" dirty="0"/>
          </a:p>
          <a:p>
            <a:r>
              <a:rPr lang="zh-CN" altLang="en-US" dirty="0"/>
              <a:t>大概就是说</a:t>
            </a:r>
            <a:r>
              <a:rPr lang="en-US" altLang="zh-CN" dirty="0"/>
              <a:t>splay</a:t>
            </a:r>
            <a:r>
              <a:rPr lang="zh-CN" altLang="en-US" dirty="0"/>
              <a:t>会根据操作的特点调整树结构，使得操作尽可能高效</a:t>
            </a:r>
          </a:p>
          <a:p>
            <a:r>
              <a:rPr lang="zh-CN" altLang="en-US" dirty="0"/>
              <a:t>可以去了解了解</a:t>
            </a:r>
            <a:r>
              <a:rPr lang="en-US" altLang="zh-CN" dirty="0"/>
              <a:t>splay</a:t>
            </a:r>
            <a:r>
              <a:rPr lang="zh-CN" altLang="en-US" dirty="0"/>
              <a:t>的动态最优性猜想，是个著名的</a:t>
            </a:r>
            <a:r>
              <a:rPr lang="en-US" altLang="zh-CN" dirty="0"/>
              <a:t>open problem</a:t>
            </a:r>
            <a:endParaRPr lang="zh-CN" altLang="en-US"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Disadvantage</a:t>
            </a:r>
            <a:endParaRPr lang="zh-CN" altLang="en-US" dirty="0"/>
          </a:p>
        </p:txBody>
      </p:sp>
      <p:sp>
        <p:nvSpPr>
          <p:cNvPr id="3" name="内容占位符 2"/>
          <p:cNvSpPr>
            <a:spLocks noGrp="1"/>
          </p:cNvSpPr>
          <p:nvPr>
            <p:ph idx="1"/>
          </p:nvPr>
        </p:nvSpPr>
        <p:spPr/>
        <p:txBody>
          <a:bodyPr>
            <a:normAutofit/>
          </a:bodyPr>
          <a:lstStyle/>
          <a:p>
            <a:r>
              <a:rPr lang="zh-CN" altLang="en-US" dirty="0"/>
              <a:t>可以通过势能分析证明</a:t>
            </a:r>
            <a:r>
              <a:rPr lang="en-US" altLang="zh-CN" dirty="0"/>
              <a:t>splay</a:t>
            </a:r>
            <a:r>
              <a:rPr lang="zh-CN" altLang="en-US" dirty="0"/>
              <a:t>的复杂度是</a:t>
            </a:r>
            <a:r>
              <a:rPr lang="zh-CN" altLang="en-US" dirty="0">
                <a:solidFill>
                  <a:srgbClr val="FF0000"/>
                </a:solidFill>
              </a:rPr>
              <a:t>均摊</a:t>
            </a:r>
            <a:r>
              <a:rPr lang="en-US" altLang="zh-CN" dirty="0"/>
              <a:t>O( </a:t>
            </a:r>
            <a:r>
              <a:rPr lang="en-US" altLang="zh-CN" dirty="0" err="1"/>
              <a:t>logn</a:t>
            </a:r>
            <a:r>
              <a:rPr lang="en-US" altLang="zh-CN" dirty="0"/>
              <a:t> )</a:t>
            </a:r>
            <a:r>
              <a:rPr lang="zh-CN" altLang="en-US" dirty="0"/>
              <a:t>的，也就是说</a:t>
            </a:r>
            <a:r>
              <a:rPr lang="en-US" altLang="zh-CN" dirty="0"/>
              <a:t>splay</a:t>
            </a:r>
            <a:r>
              <a:rPr lang="zh-CN" altLang="en-US" dirty="0"/>
              <a:t>在很多次操作中可能会有一次</a:t>
            </a:r>
            <a:r>
              <a:rPr lang="en-US" altLang="zh-CN" dirty="0"/>
              <a:t>O( n )</a:t>
            </a:r>
            <a:r>
              <a:rPr lang="zh-CN" altLang="en-US" dirty="0"/>
              <a:t>复杂度的操作</a:t>
            </a:r>
            <a:endParaRPr lang="en-US" altLang="zh-CN" dirty="0"/>
          </a:p>
          <a:p>
            <a:r>
              <a:rPr lang="zh-CN" altLang="en-US" dirty="0"/>
              <a:t>而且这样的操作也很好构造</a:t>
            </a:r>
            <a:endParaRPr lang="en-US" altLang="zh-CN" dirty="0"/>
          </a:p>
          <a:p>
            <a:r>
              <a:rPr lang="zh-CN" altLang="en-US" dirty="0"/>
              <a:t>所以</a:t>
            </a:r>
            <a:r>
              <a:rPr lang="en-US" altLang="zh-CN" dirty="0"/>
              <a:t>splay</a:t>
            </a:r>
            <a:r>
              <a:rPr lang="zh-CN" altLang="en-US" dirty="0"/>
              <a:t>不适合做一些需要撤销操作</a:t>
            </a:r>
            <a:r>
              <a:rPr lang="en-US" altLang="zh-CN" dirty="0"/>
              <a:t>/</a:t>
            </a:r>
            <a:r>
              <a:rPr lang="zh-CN" altLang="en-US" dirty="0"/>
              <a:t>可持久化的题目（虽然可以通过随机旋转什么的方法来规避，但还是感觉很吃力）</a:t>
            </a:r>
            <a:endParaRPr lang="en-US" altLang="zh-CN" dirty="0"/>
          </a:p>
          <a:p>
            <a:r>
              <a:rPr lang="zh-CN" altLang="en-US" dirty="0"/>
              <a:t>自身常数比较大</a:t>
            </a:r>
            <a:endParaRPr lang="en-US" altLang="zh-CN"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Advantage</a:t>
            </a:r>
            <a:endParaRPr lang="zh-CN" altLang="en-US" dirty="0"/>
          </a:p>
        </p:txBody>
      </p:sp>
      <p:sp>
        <p:nvSpPr>
          <p:cNvPr id="3" name="内容占位符 2"/>
          <p:cNvSpPr>
            <a:spLocks noGrp="1"/>
          </p:cNvSpPr>
          <p:nvPr>
            <p:ph idx="1"/>
          </p:nvPr>
        </p:nvSpPr>
        <p:spPr/>
        <p:txBody>
          <a:bodyPr>
            <a:normAutofit/>
          </a:bodyPr>
          <a:lstStyle/>
          <a:p>
            <a:r>
              <a:rPr lang="en-US" altLang="zh-CN" dirty="0"/>
              <a:t>Splay</a:t>
            </a:r>
            <a:r>
              <a:rPr lang="zh-CN" altLang="en-US" dirty="0"/>
              <a:t>用来维护序列还是比较好写的，用来维护名次树感觉不好写</a:t>
            </a:r>
            <a:endParaRPr lang="en-US" altLang="zh-CN" dirty="0"/>
          </a:p>
          <a:p>
            <a:r>
              <a:rPr lang="zh-CN" altLang="en-US" dirty="0"/>
              <a:t>由于自适应性，</a:t>
            </a:r>
            <a:r>
              <a:rPr lang="en-US" altLang="zh-CN" dirty="0"/>
              <a:t>splay</a:t>
            </a:r>
            <a:r>
              <a:rPr lang="zh-CN" altLang="en-US" dirty="0"/>
              <a:t>不需要特殊的技巧就可以高效启发式合并，还可以高效实现</a:t>
            </a:r>
            <a:r>
              <a:rPr lang="en-US" altLang="zh-CN" dirty="0"/>
              <a:t>LCT</a:t>
            </a:r>
            <a:r>
              <a:rPr lang="zh-CN" altLang="en-US" dirty="0"/>
              <a:t>（</a:t>
            </a:r>
            <a:r>
              <a:rPr lang="en-US" altLang="zh-CN" dirty="0"/>
              <a:t>STT</a:t>
            </a:r>
            <a:r>
              <a:rPr lang="zh-CN" altLang="en-US" dirty="0"/>
              <a:t>）等动态树</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打个广告</a:t>
            </a:r>
            <a:r>
              <a:rPr lang="en-US" altLang="zh-CN" dirty="0"/>
              <a:t>——WBLT</a:t>
            </a:r>
            <a:endParaRPr lang="zh-CN" altLang="en-US" dirty="0"/>
          </a:p>
        </p:txBody>
      </p:sp>
      <p:sp>
        <p:nvSpPr>
          <p:cNvPr id="3" name="内容占位符 2"/>
          <p:cNvSpPr>
            <a:spLocks noGrp="1"/>
          </p:cNvSpPr>
          <p:nvPr>
            <p:ph idx="1"/>
          </p:nvPr>
        </p:nvSpPr>
        <p:spPr/>
        <p:txBody>
          <a:bodyPr>
            <a:normAutofit/>
          </a:bodyPr>
          <a:lstStyle/>
          <a:p>
            <a:r>
              <a:rPr lang="zh-CN" altLang="en-US" dirty="0"/>
              <a:t>全称：</a:t>
            </a:r>
            <a:r>
              <a:rPr lang="en-US" altLang="zh-CN" dirty="0"/>
              <a:t>Weight Balanced Leafy Tree</a:t>
            </a:r>
          </a:p>
          <a:p>
            <a:r>
              <a:rPr lang="zh-CN" altLang="en-US" dirty="0"/>
              <a:t>这个</a:t>
            </a:r>
            <a:r>
              <a:rPr lang="en-US" altLang="zh-CN" dirty="0"/>
              <a:t>Weight Balanced</a:t>
            </a:r>
            <a:r>
              <a:rPr lang="zh-CN" altLang="en-US" dirty="0"/>
              <a:t>是指的</a:t>
            </a:r>
            <a:r>
              <a:rPr lang="en-US" altLang="zh-CN" dirty="0"/>
              <a:t>Balanced by Boundary</a:t>
            </a:r>
            <a:r>
              <a:rPr lang="zh-CN" altLang="en-US" dirty="0"/>
              <a:t>，也就是</a:t>
            </a:r>
            <a:r>
              <a:rPr lang="en-US" altLang="zh-CN" dirty="0"/>
              <a:t>BB[α]</a:t>
            </a:r>
          </a:p>
          <a:p>
            <a:r>
              <a:rPr lang="zh-CN" altLang="en-US" dirty="0"/>
              <a:t>和</a:t>
            </a:r>
            <a:r>
              <a:rPr lang="en-US" altLang="zh-CN" dirty="0" err="1"/>
              <a:t>clj</a:t>
            </a:r>
            <a:r>
              <a:rPr lang="zh-CN" altLang="en-US" dirty="0"/>
              <a:t>那个定义不一样</a:t>
            </a:r>
            <a:endParaRPr lang="en-US" altLang="zh-CN" dirty="0"/>
          </a:p>
          <a:p>
            <a:r>
              <a:rPr lang="zh-CN" altLang="en-US" dirty="0"/>
              <a:t>大概可以理解为通过旋转而不是重构来满足替罪羊树那个平衡关系</a:t>
            </a:r>
            <a:endParaRPr lang="en-US" altLang="zh-CN" dirty="0"/>
          </a:p>
          <a:p>
            <a:r>
              <a:rPr lang="zh-CN" altLang="en-US" dirty="0"/>
              <a:t>也就是说替罪羊树是</a:t>
            </a:r>
            <a:r>
              <a:rPr lang="en-US" altLang="zh-CN" dirty="0"/>
              <a:t>Weight Balanced Tree</a:t>
            </a:r>
            <a:r>
              <a:rPr lang="zh-CN" altLang="en-US" dirty="0"/>
              <a:t>的一种</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打个广告</a:t>
            </a:r>
            <a:r>
              <a:rPr lang="en-US" altLang="zh-CN" dirty="0"/>
              <a:t>——WBLT</a:t>
            </a:r>
            <a:endParaRPr lang="zh-CN" altLang="en-US" dirty="0"/>
          </a:p>
        </p:txBody>
      </p:sp>
      <p:sp>
        <p:nvSpPr>
          <p:cNvPr id="3" name="内容占位符 2"/>
          <p:cNvSpPr>
            <a:spLocks noGrp="1"/>
          </p:cNvSpPr>
          <p:nvPr>
            <p:ph idx="1"/>
          </p:nvPr>
        </p:nvSpPr>
        <p:spPr/>
        <p:txBody>
          <a:bodyPr>
            <a:normAutofit/>
          </a:bodyPr>
          <a:lstStyle/>
          <a:p>
            <a:r>
              <a:rPr lang="zh-CN" altLang="en-US" dirty="0"/>
              <a:t>线段树就是一种</a:t>
            </a:r>
            <a:r>
              <a:rPr lang="en-US" altLang="zh-CN" dirty="0"/>
              <a:t>Leafy Tree</a:t>
            </a:r>
            <a:r>
              <a:rPr lang="zh-CN" altLang="en-US" dirty="0"/>
              <a:t>，也就是说把信息都存在叶子上，非叶节点都是存储了信息的合并的虚点（大家可以感性理解一下大概是什么样的一个结构）</a:t>
            </a:r>
            <a:endParaRPr lang="en-US" altLang="zh-CN" dirty="0"/>
          </a:p>
          <a:p>
            <a:r>
              <a:rPr lang="zh-CN" altLang="en-US" dirty="0"/>
              <a:t>优点：目前最好写的平衡树，可持久化效率很高</a:t>
            </a:r>
            <a:endParaRPr lang="en-US" altLang="zh-CN" dirty="0"/>
          </a:p>
          <a:p>
            <a:r>
              <a:rPr lang="zh-CN" altLang="en-US" dirty="0"/>
              <a:t>缺点：非可持久化的情况下要两倍空间，拿来写</a:t>
            </a:r>
            <a:r>
              <a:rPr lang="en-US" altLang="zh-CN" dirty="0"/>
              <a:t>LCT</a:t>
            </a:r>
            <a:r>
              <a:rPr lang="zh-CN" altLang="en-US" dirty="0"/>
              <a:t>（</a:t>
            </a:r>
            <a:r>
              <a:rPr lang="en-US" altLang="zh-CN" dirty="0"/>
              <a:t>STT</a:t>
            </a:r>
            <a:r>
              <a:rPr lang="zh-CN" altLang="en-US" dirty="0"/>
              <a:t>）很吃力</a:t>
            </a:r>
            <a:endParaRPr lang="en-US" altLang="zh-CN"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9CDA43-876A-46E1-B61E-11FF8347FAAE}"/>
              </a:ext>
            </a:extLst>
          </p:cNvPr>
          <p:cNvSpPr>
            <a:spLocks noGrp="1"/>
          </p:cNvSpPr>
          <p:nvPr>
            <p:ph type="title"/>
          </p:nvPr>
        </p:nvSpPr>
        <p:spPr/>
        <p:txBody>
          <a:bodyPr/>
          <a:lstStyle/>
          <a:p>
            <a:r>
              <a:rPr lang="zh-CN" altLang="en-US" dirty="0"/>
              <a:t>替罪羊树</a:t>
            </a:r>
          </a:p>
        </p:txBody>
      </p:sp>
      <p:sp>
        <p:nvSpPr>
          <p:cNvPr id="3" name="内容占位符 2">
            <a:extLst>
              <a:ext uri="{FF2B5EF4-FFF2-40B4-BE49-F238E27FC236}">
                <a16:creationId xmlns:a16="http://schemas.microsoft.com/office/drawing/2014/main" id="{DD6750DF-FA1A-405A-A6FC-BAB2EE45EF6B}"/>
              </a:ext>
            </a:extLst>
          </p:cNvPr>
          <p:cNvSpPr>
            <a:spLocks noGrp="1"/>
          </p:cNvSpPr>
          <p:nvPr>
            <p:ph idx="1"/>
          </p:nvPr>
        </p:nvSpPr>
        <p:spPr/>
        <p:txBody>
          <a:bodyPr/>
          <a:lstStyle/>
          <a:p>
            <a:r>
              <a:rPr lang="zh-CN" altLang="en-US" dirty="0"/>
              <a:t>定义常数平衡因子</a:t>
            </a:r>
            <a:r>
              <a:rPr lang="en-US" altLang="zh-CN" dirty="0"/>
              <a:t>α</a:t>
            </a:r>
          </a:p>
          <a:p>
            <a:r>
              <a:rPr lang="zh-CN" altLang="en-US" dirty="0"/>
              <a:t>如果一个点的某个儿子，占到了子树大小的</a:t>
            </a:r>
            <a:r>
              <a:rPr lang="en-US" altLang="zh-CN" dirty="0"/>
              <a:t>α</a:t>
            </a:r>
            <a:r>
              <a:rPr lang="zh-CN" altLang="en-US" dirty="0"/>
              <a:t>，则认为不平衡，重构这个子树</a:t>
            </a:r>
            <a:endParaRPr lang="en-US" altLang="zh-CN" dirty="0"/>
          </a:p>
          <a:p>
            <a:r>
              <a:rPr lang="zh-CN" altLang="en-US" dirty="0"/>
              <a:t>复杂度也是带均摊的，均摊</a:t>
            </a:r>
            <a:r>
              <a:rPr lang="en-US" altLang="zh-CN" dirty="0"/>
              <a:t>O(</a:t>
            </a:r>
            <a:r>
              <a:rPr lang="en-US" altLang="zh-CN" dirty="0" err="1"/>
              <a:t>logn</a:t>
            </a:r>
            <a:r>
              <a:rPr lang="en-US" altLang="zh-CN" dirty="0"/>
              <a:t>)</a:t>
            </a:r>
            <a:r>
              <a:rPr lang="zh-CN" altLang="en-US" dirty="0"/>
              <a:t>，最坏单次操作</a:t>
            </a:r>
            <a:r>
              <a:rPr lang="en-US" altLang="zh-CN" dirty="0"/>
              <a:t>O(n)</a:t>
            </a:r>
          </a:p>
          <a:p>
            <a:r>
              <a:rPr lang="zh-CN" altLang="en-US" dirty="0"/>
              <a:t>复杂度证明平凡</a:t>
            </a:r>
          </a:p>
        </p:txBody>
      </p:sp>
    </p:spTree>
    <p:extLst>
      <p:ext uri="{BB962C8B-B14F-4D97-AF65-F5344CB8AC3E}">
        <p14:creationId xmlns:p14="http://schemas.microsoft.com/office/powerpoint/2010/main" val="63058601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dirty="0"/>
          </a:p>
        </p:txBody>
      </p:sp>
      <p:sp>
        <p:nvSpPr>
          <p:cNvPr id="3" name="内容占位符 2"/>
          <p:cNvSpPr>
            <a:spLocks noGrp="1"/>
          </p:cNvSpPr>
          <p:nvPr>
            <p:ph idx="1"/>
          </p:nvPr>
        </p:nvSpPr>
        <p:spPr/>
        <p:txBody>
          <a:bodyPr/>
          <a:lstStyle/>
          <a:p>
            <a:endParaRPr lang="zh-CN" altLang="en-US"/>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大概拿来解决什么样的题</a:t>
            </a:r>
          </a:p>
        </p:txBody>
      </p:sp>
      <p:sp>
        <p:nvSpPr>
          <p:cNvPr id="3" name="内容占位符 2"/>
          <p:cNvSpPr>
            <a:spLocks noGrp="1"/>
          </p:cNvSpPr>
          <p:nvPr>
            <p:ph idx="1"/>
          </p:nvPr>
        </p:nvSpPr>
        <p:spPr/>
        <p:txBody>
          <a:bodyPr>
            <a:normAutofit/>
          </a:bodyPr>
          <a:lstStyle/>
          <a:p>
            <a:r>
              <a:rPr lang="zh-CN" altLang="en-US" dirty="0"/>
              <a:t>给你一个序列，每次查询区间的分治信息，可能有单点修改或者区间修改</a:t>
            </a:r>
            <a:endParaRPr lang="en-US" altLang="zh-CN" dirty="0"/>
          </a:p>
          <a:p>
            <a:r>
              <a:rPr lang="zh-CN" altLang="en-US" dirty="0"/>
              <a:t>给你一棵树，每次查询路径的分治信息，可能有单点修改或者路径修改</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线段树</a:t>
            </a:r>
          </a:p>
        </p:txBody>
      </p:sp>
      <p:sp>
        <p:nvSpPr>
          <p:cNvPr id="3" name="内容占位符 2"/>
          <p:cNvSpPr>
            <a:spLocks noGrp="1"/>
          </p:cNvSpPr>
          <p:nvPr>
            <p:ph idx="1"/>
          </p:nvPr>
        </p:nvSpPr>
        <p:spPr/>
        <p:txBody>
          <a:bodyPr>
            <a:normAutofit/>
          </a:bodyPr>
          <a:lstStyle/>
          <a:p>
            <a:r>
              <a:rPr lang="zh-CN" altLang="en-US" dirty="0"/>
              <a:t>我相信大家都会线段树了，所以就不讲原理了</a:t>
            </a:r>
          </a:p>
        </p:txBody>
      </p:sp>
      <p:pic>
        <p:nvPicPr>
          <p:cNvPr id="4" name="图片 3"/>
          <p:cNvPicPr/>
          <p:nvPr/>
        </p:nvPicPr>
        <p:blipFill>
          <a:blip r:embed="rId2" cstate="print"/>
          <a:srcRect/>
          <a:stretch>
            <a:fillRect/>
          </a:stretch>
        </p:blipFill>
        <p:spPr bwMode="auto">
          <a:xfrm>
            <a:off x="2423593" y="2636912"/>
            <a:ext cx="7332331" cy="2952328"/>
          </a:xfrm>
          <a:prstGeom prst="rect">
            <a:avLst/>
          </a:prstGeom>
          <a:noFill/>
          <a:ln w="9525">
            <a:noFill/>
            <a:miter lim="800000"/>
            <a:headEnd/>
            <a:tailEnd/>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Notice</a:t>
            </a:r>
            <a:endParaRPr lang="zh-CN" altLang="en-US" dirty="0"/>
          </a:p>
        </p:txBody>
      </p:sp>
      <p:sp>
        <p:nvSpPr>
          <p:cNvPr id="3" name="内容占位符 2"/>
          <p:cNvSpPr>
            <a:spLocks noGrp="1"/>
          </p:cNvSpPr>
          <p:nvPr>
            <p:ph idx="1"/>
          </p:nvPr>
        </p:nvSpPr>
        <p:spPr/>
        <p:txBody>
          <a:bodyPr>
            <a:normAutofit/>
          </a:bodyPr>
          <a:lstStyle/>
          <a:p>
            <a:r>
              <a:rPr lang="zh-CN" altLang="en-US" dirty="0"/>
              <a:t>这里维护的信息是可快速合并的信息，具体怎么定义快速合并比较复杂，这里不进行严谨介绍，只感性理解</a:t>
            </a:r>
            <a:endParaRPr lang="en-US" altLang="zh-CN" dirty="0"/>
          </a:p>
          <a:p>
            <a:r>
              <a:rPr lang="zh-CN" altLang="en-US" dirty="0"/>
              <a:t>建议考虑线段树合并区间答案的时候，考虑如果答案都在左区间，都在右区间的情况，然后剩下的情况就是这次合并需要额外维护的</a:t>
            </a:r>
            <a:endParaRPr lang="en-US" altLang="zh-CN" dirty="0"/>
          </a:p>
          <a:p>
            <a:r>
              <a:rPr lang="zh-CN" altLang="en-US" dirty="0"/>
              <a:t>有可能考虑合并需要额外维护的信息时需要额外在线段树节点上维护新的信息</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标题 1"/>
          <p:cNvSpPr>
            <a:spLocks noGrp="1" noChangeArrowheads="1"/>
          </p:cNvSpPr>
          <p:nvPr>
            <p:ph type="title"/>
          </p:nvPr>
        </p:nvSpPr>
        <p:spPr/>
        <p:txBody>
          <a:bodyPr/>
          <a:lstStyle/>
          <a:p>
            <a:r>
              <a:rPr lang="en-US" altLang="zh-CN" dirty="0" err="1"/>
              <a:t>Luogu</a:t>
            </a:r>
            <a:r>
              <a:rPr lang="zh-CN" altLang="en-US" dirty="0"/>
              <a:t>2023 [AHOI2009]维护序列</a:t>
            </a:r>
          </a:p>
        </p:txBody>
      </p:sp>
      <p:sp>
        <p:nvSpPr>
          <p:cNvPr id="55299" name="内容占位符 2"/>
          <p:cNvSpPr>
            <a:spLocks noGrp="1" noChangeArrowheads="1"/>
          </p:cNvSpPr>
          <p:nvPr>
            <p:ph idx="1"/>
          </p:nvPr>
        </p:nvSpPr>
        <p:spPr/>
        <p:txBody>
          <a:bodyPr>
            <a:normAutofit/>
          </a:bodyPr>
          <a:lstStyle/>
          <a:p>
            <a:pPr eaLnBrk="1" hangingPunct="1"/>
            <a:r>
              <a:rPr lang="en-US" altLang="zh-CN" dirty="0"/>
              <a:t>1.</a:t>
            </a:r>
            <a:r>
              <a:rPr lang="zh-CN" altLang="en-US" dirty="0"/>
              <a:t>区间加</a:t>
            </a:r>
            <a:r>
              <a:rPr lang="en-US" altLang="zh-CN" dirty="0"/>
              <a:t>x</a:t>
            </a:r>
          </a:p>
          <a:p>
            <a:pPr eaLnBrk="1" hangingPunct="1"/>
            <a:r>
              <a:rPr lang="en-US" altLang="zh-CN" dirty="0"/>
              <a:t>2.</a:t>
            </a:r>
            <a:r>
              <a:rPr lang="zh-CN" altLang="en-US" dirty="0"/>
              <a:t>区间乘</a:t>
            </a:r>
            <a:r>
              <a:rPr lang="en-US" altLang="zh-CN" dirty="0"/>
              <a:t>x</a:t>
            </a:r>
          </a:p>
          <a:p>
            <a:pPr eaLnBrk="1" hangingPunct="1"/>
            <a:r>
              <a:rPr lang="en-US" altLang="zh-CN" dirty="0"/>
              <a:t>3.</a:t>
            </a:r>
            <a:r>
              <a:rPr lang="zh-CN" altLang="en-US" dirty="0"/>
              <a:t>区间和</a:t>
            </a:r>
          </a:p>
          <a:p>
            <a:pPr eaLnBrk="1" hangingPunct="1"/>
            <a:r>
              <a:rPr lang="zh-CN" altLang="en-US" dirty="0"/>
              <a:t>取膜</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标题 1"/>
          <p:cNvSpPr>
            <a:spLocks noGrp="1" noChangeArrowheads="1"/>
          </p:cNvSpPr>
          <p:nvPr>
            <p:ph type="title"/>
          </p:nvPr>
        </p:nvSpPr>
        <p:spPr/>
        <p:txBody>
          <a:bodyPr/>
          <a:lstStyle/>
          <a:p>
            <a:r>
              <a:rPr lang="en-US" altLang="zh-CN" dirty="0"/>
              <a:t>Problem</a:t>
            </a:r>
            <a:endParaRPr lang="zh-CN" altLang="en-US" dirty="0"/>
          </a:p>
        </p:txBody>
      </p:sp>
      <p:sp>
        <p:nvSpPr>
          <p:cNvPr id="56323" name="内容占位符 2"/>
          <p:cNvSpPr>
            <a:spLocks noGrp="1" noChangeArrowheads="1"/>
          </p:cNvSpPr>
          <p:nvPr>
            <p:ph idx="1"/>
          </p:nvPr>
        </p:nvSpPr>
        <p:spPr/>
        <p:txBody>
          <a:bodyPr/>
          <a:lstStyle/>
          <a:p>
            <a:pPr eaLnBrk="1" hangingPunct="1"/>
            <a:r>
              <a:rPr lang="zh-CN" altLang="en-US" dirty="0"/>
              <a:t>如果只是区间加或者区间乘，直接打个标记就可以了</a:t>
            </a:r>
          </a:p>
          <a:p>
            <a:pPr eaLnBrk="1" hangingPunct="1"/>
            <a:r>
              <a:rPr lang="zh-CN" altLang="en-US" dirty="0"/>
              <a:t>但是同时有两个操作怎么办</a:t>
            </a:r>
            <a:endParaRPr lang="en-US" altLang="zh-CN" dirty="0"/>
          </a:p>
          <a:p>
            <a:pPr eaLnBrk="1" hangingPunct="1"/>
            <a:endParaRPr lang="zh-CN" altLang="en-US"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标题 1"/>
          <p:cNvSpPr>
            <a:spLocks noGrp="1" noChangeArrowheads="1"/>
          </p:cNvSpPr>
          <p:nvPr>
            <p:ph type="title"/>
          </p:nvPr>
        </p:nvSpPr>
        <p:spPr/>
        <p:txBody>
          <a:bodyPr/>
          <a:lstStyle/>
          <a:p>
            <a:r>
              <a:rPr lang="en-US" altLang="zh-CN" dirty="0"/>
              <a:t>Solution</a:t>
            </a:r>
            <a:endParaRPr lang="zh-CN" altLang="en-US" dirty="0"/>
          </a:p>
        </p:txBody>
      </p:sp>
      <p:sp>
        <p:nvSpPr>
          <p:cNvPr id="57347" name="内容占位符 2"/>
          <p:cNvSpPr>
            <a:spLocks noGrp="1" noChangeArrowheads="1"/>
          </p:cNvSpPr>
          <p:nvPr>
            <p:ph idx="1"/>
          </p:nvPr>
        </p:nvSpPr>
        <p:spPr/>
        <p:txBody>
          <a:bodyPr>
            <a:normAutofit lnSpcReduction="10000"/>
          </a:bodyPr>
          <a:lstStyle/>
          <a:p>
            <a:r>
              <a:rPr lang="zh-CN" altLang="en-US" sz="2400" dirty="0"/>
              <a:t>当然是打两个标记啦，不过需要注意一下处理顺序</a:t>
            </a:r>
            <a:endParaRPr lang="en-US" altLang="zh-CN" sz="2400" dirty="0"/>
          </a:p>
          <a:p>
            <a:pPr eaLnBrk="1" hangingPunct="1"/>
            <a:r>
              <a:rPr lang="zh-CN" altLang="en-US" sz="2400" dirty="0"/>
              <a:t>维护两个标记，分别是加标记和乘标记</a:t>
            </a:r>
          </a:p>
          <a:p>
            <a:pPr eaLnBrk="1" hangingPunct="1"/>
            <a:r>
              <a:rPr lang="zh-CN" altLang="en-US" sz="2400" dirty="0"/>
              <a:t>分别设为</a:t>
            </a:r>
            <a:r>
              <a:rPr lang="en-US" altLang="zh-CN" sz="2400" dirty="0"/>
              <a:t>add</a:t>
            </a:r>
            <a:r>
              <a:rPr lang="zh-CN" altLang="en-US" sz="2400" dirty="0"/>
              <a:t>和</a:t>
            </a:r>
            <a:r>
              <a:rPr lang="en-US" altLang="zh-CN" sz="2400" dirty="0" err="1"/>
              <a:t>mul</a:t>
            </a:r>
            <a:endParaRPr lang="en-US" altLang="zh-CN" sz="2400" dirty="0"/>
          </a:p>
          <a:p>
            <a:pPr eaLnBrk="1" hangingPunct="1"/>
            <a:r>
              <a:rPr lang="zh-CN" altLang="en-US" sz="2400" dirty="0"/>
              <a:t>如果一个节点的被加上了</a:t>
            </a:r>
            <a:r>
              <a:rPr lang="en-US" altLang="zh-CN" sz="2400" dirty="0"/>
              <a:t>x</a:t>
            </a:r>
          </a:p>
          <a:p>
            <a:pPr eaLnBrk="1" hangingPunct="1"/>
            <a:r>
              <a:rPr lang="zh-CN" altLang="en-US" sz="2400" dirty="0"/>
              <a:t>则</a:t>
            </a:r>
            <a:r>
              <a:rPr lang="en-US" altLang="zh-CN" sz="2400" dirty="0"/>
              <a:t>add+=x</a:t>
            </a:r>
          </a:p>
          <a:p>
            <a:pPr eaLnBrk="1" hangingPunct="1"/>
            <a:r>
              <a:rPr lang="zh-CN" altLang="en-US" sz="2400" dirty="0"/>
              <a:t>如果一个节点被乘上了</a:t>
            </a:r>
            <a:r>
              <a:rPr lang="en-US" altLang="zh-CN" sz="2400" dirty="0"/>
              <a:t>x</a:t>
            </a:r>
          </a:p>
          <a:p>
            <a:pPr eaLnBrk="1" hangingPunct="1"/>
            <a:r>
              <a:rPr lang="zh-CN" altLang="en-US" sz="2400" dirty="0"/>
              <a:t>则</a:t>
            </a:r>
            <a:r>
              <a:rPr lang="en-US" altLang="zh-CN" sz="2400" dirty="0"/>
              <a:t>add*=x</a:t>
            </a:r>
            <a:r>
              <a:rPr lang="zh-CN" altLang="en-US" sz="2400" dirty="0"/>
              <a:t>，</a:t>
            </a:r>
            <a:r>
              <a:rPr lang="en-US" altLang="zh-CN" sz="2400" dirty="0" err="1"/>
              <a:t>mul</a:t>
            </a:r>
            <a:r>
              <a:rPr lang="en-US" altLang="zh-CN" sz="2400" dirty="0"/>
              <a:t>*=x</a:t>
            </a:r>
          </a:p>
          <a:p>
            <a:pPr eaLnBrk="1" hangingPunct="1"/>
            <a:r>
              <a:rPr lang="zh-CN" altLang="en-US" sz="2400" dirty="0"/>
              <a:t>注意取膜</a:t>
            </a:r>
          </a:p>
          <a:p>
            <a:pPr eaLnBrk="1" hangingPunct="1"/>
            <a:r>
              <a:rPr lang="zh-CN" altLang="en-US" sz="2400" dirty="0"/>
              <a:t>即对于标记按顺序维护</a:t>
            </a:r>
          </a:p>
          <a:p>
            <a:pPr eaLnBrk="1" hangingPunct="1"/>
            <a:r>
              <a:rPr lang="zh-CN" altLang="en-US" sz="2400" dirty="0"/>
              <a:t>先加后乘</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常见的打标记的操作</a:t>
            </a:r>
          </a:p>
        </p:txBody>
      </p:sp>
      <p:sp>
        <p:nvSpPr>
          <p:cNvPr id="3" name="内容占位符 2"/>
          <p:cNvSpPr>
            <a:spLocks noGrp="1"/>
          </p:cNvSpPr>
          <p:nvPr>
            <p:ph idx="1"/>
          </p:nvPr>
        </p:nvSpPr>
        <p:spPr/>
        <p:txBody>
          <a:bodyPr/>
          <a:lstStyle/>
          <a:p>
            <a:r>
              <a:rPr lang="zh-CN" altLang="en-US" dirty="0"/>
              <a:t>区间加</a:t>
            </a:r>
            <a:endParaRPr lang="en-US" altLang="zh-CN" dirty="0"/>
          </a:p>
          <a:p>
            <a:r>
              <a:rPr lang="zh-CN" altLang="en-US" dirty="0"/>
              <a:t>区间乘</a:t>
            </a:r>
            <a:endParaRPr lang="en-US" altLang="zh-CN" dirty="0"/>
          </a:p>
          <a:p>
            <a:r>
              <a:rPr lang="zh-CN" altLang="en-US" dirty="0"/>
              <a:t>区间染色（区间修改为一个数）</a:t>
            </a:r>
            <a:endParaRPr lang="en-US" altLang="zh-CN" dirty="0"/>
          </a:p>
          <a:p>
            <a:r>
              <a:rPr lang="zh-CN" altLang="en-US" dirty="0"/>
              <a:t>区间翻转</a:t>
            </a:r>
            <a:endParaRPr lang="en-US" altLang="zh-CN" dirty="0"/>
          </a:p>
          <a:p>
            <a:r>
              <a:rPr lang="zh-CN" altLang="en-US" dirty="0"/>
              <a:t>区间</a:t>
            </a:r>
            <a:r>
              <a:rPr lang="en-US" altLang="zh-CN" dirty="0" err="1"/>
              <a:t>xor</a:t>
            </a:r>
            <a:endParaRPr lang="en-US" altLang="zh-CN"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标题 1"/>
          <p:cNvSpPr>
            <a:spLocks noGrp="1" noChangeArrowheads="1"/>
          </p:cNvSpPr>
          <p:nvPr>
            <p:ph type="title"/>
          </p:nvPr>
        </p:nvSpPr>
        <p:spPr/>
        <p:txBody>
          <a:bodyPr/>
          <a:lstStyle/>
          <a:p>
            <a:r>
              <a:rPr lang="en-US" altLang="zh-CN" dirty="0"/>
              <a:t>Luogu4513 </a:t>
            </a:r>
            <a:r>
              <a:rPr lang="zh-CN" altLang="en-US" dirty="0"/>
              <a:t>小白逛公园</a:t>
            </a:r>
          </a:p>
        </p:txBody>
      </p:sp>
      <p:sp>
        <p:nvSpPr>
          <p:cNvPr id="73731" name="内容占位符 2"/>
          <p:cNvSpPr>
            <a:spLocks noGrp="1" noChangeArrowheads="1"/>
          </p:cNvSpPr>
          <p:nvPr>
            <p:ph idx="1"/>
          </p:nvPr>
        </p:nvSpPr>
        <p:spPr/>
        <p:txBody>
          <a:bodyPr>
            <a:normAutofit/>
          </a:bodyPr>
          <a:lstStyle/>
          <a:p>
            <a:pPr eaLnBrk="1" hangingPunct="1"/>
            <a:r>
              <a:rPr lang="zh-CN" altLang="en-US" dirty="0"/>
              <a:t>序列，单点修改，询问区间最大子段和</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标题 1"/>
          <p:cNvSpPr>
            <a:spLocks noGrp="1" noChangeArrowheads="1"/>
          </p:cNvSpPr>
          <p:nvPr>
            <p:ph type="title"/>
          </p:nvPr>
        </p:nvSpPr>
        <p:spPr/>
        <p:txBody>
          <a:bodyPr/>
          <a:lstStyle/>
          <a:p>
            <a:r>
              <a:rPr lang="en-US" altLang="zh-CN" dirty="0"/>
              <a:t>Solution</a:t>
            </a:r>
            <a:endParaRPr lang="zh-CN" altLang="en-US" dirty="0"/>
          </a:p>
        </p:txBody>
      </p:sp>
      <p:sp>
        <p:nvSpPr>
          <p:cNvPr id="74755" name="内容占位符 2"/>
          <p:cNvSpPr>
            <a:spLocks noGrp="1" noChangeArrowheads="1"/>
          </p:cNvSpPr>
          <p:nvPr>
            <p:ph idx="1"/>
          </p:nvPr>
        </p:nvSpPr>
        <p:spPr/>
        <p:txBody>
          <a:bodyPr>
            <a:normAutofit/>
          </a:bodyPr>
          <a:lstStyle/>
          <a:p>
            <a:pPr eaLnBrk="1" hangingPunct="1"/>
            <a:r>
              <a:rPr lang="zh-CN" altLang="en-US" dirty="0"/>
              <a:t>著名的新手杀手题。。。</a:t>
            </a:r>
          </a:p>
          <a:p>
            <a:pPr eaLnBrk="1" hangingPunct="1"/>
            <a:r>
              <a:rPr lang="zh-CN" altLang="en-US" dirty="0"/>
              <a:t>很经典来着</a:t>
            </a:r>
            <a:endParaRPr lang="en-US" altLang="zh-CN" dirty="0"/>
          </a:p>
          <a:p>
            <a:pPr eaLnBrk="1" hangingPunct="1"/>
            <a:r>
              <a:rPr lang="zh-CN" altLang="en-US" dirty="0"/>
              <a:t>对于每个区间，维护一个左边的最大前缀，右边的最大后缀，以及区间内部的答案</a:t>
            </a:r>
          </a:p>
          <a:p>
            <a:pPr eaLnBrk="1" hangingPunct="1"/>
            <a:r>
              <a:rPr lang="zh-CN" altLang="en-US" dirty="0"/>
              <a:t>每次合并的时候，即答案选取左子区间的</a:t>
            </a:r>
            <a:r>
              <a:rPr lang="en-US" altLang="zh-CN" dirty="0"/>
              <a:t>max</a:t>
            </a:r>
            <a:r>
              <a:rPr lang="zh-CN" altLang="en-US" dirty="0"/>
              <a:t>，右子区间的</a:t>
            </a:r>
            <a:r>
              <a:rPr lang="en-US" altLang="zh-CN" dirty="0"/>
              <a:t>max</a:t>
            </a:r>
            <a:r>
              <a:rPr lang="zh-CN" altLang="en-US" dirty="0"/>
              <a:t>，或者左子区间的最大后缀，右子区间的最大前缀即可</a:t>
            </a:r>
          </a:p>
          <a:p>
            <a:pPr eaLnBrk="1" hangingPunct="1"/>
            <a:r>
              <a:rPr lang="zh-CN" altLang="en-US" dirty="0"/>
              <a:t>很简单的题</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标题 1"/>
          <p:cNvSpPr>
            <a:spLocks noGrp="1" noChangeArrowheads="1"/>
          </p:cNvSpPr>
          <p:nvPr>
            <p:ph type="title"/>
          </p:nvPr>
        </p:nvSpPr>
        <p:spPr/>
        <p:txBody>
          <a:bodyPr/>
          <a:lstStyle/>
          <a:p>
            <a:r>
              <a:rPr lang="en-US" altLang="zh-CN" dirty="0"/>
              <a:t>Solution</a:t>
            </a:r>
            <a:endParaRPr lang="zh-CN" altLang="en-US" dirty="0"/>
          </a:p>
        </p:txBody>
      </p:sp>
      <p:sp>
        <p:nvSpPr>
          <p:cNvPr id="75779" name="内容占位符 2"/>
          <p:cNvSpPr>
            <a:spLocks noGrp="1" noChangeArrowheads="1"/>
          </p:cNvSpPr>
          <p:nvPr>
            <p:ph idx="1"/>
          </p:nvPr>
        </p:nvSpPr>
        <p:spPr/>
        <p:txBody>
          <a:bodyPr/>
          <a:lstStyle/>
          <a:p>
            <a:pPr marL="0" indent="0">
              <a:buNone/>
            </a:pPr>
            <a:endParaRPr lang="zh-CN" altLang="en-US" dirty="0"/>
          </a:p>
          <a:p>
            <a:pPr eaLnBrk="1" hangingPunct="1"/>
            <a:endParaRPr lang="zh-CN" altLang="en-US" dirty="0"/>
          </a:p>
        </p:txBody>
      </p:sp>
      <p:graphicFrame>
        <p:nvGraphicFramePr>
          <p:cNvPr id="75780" name="对象 5"/>
          <p:cNvGraphicFramePr/>
          <p:nvPr/>
        </p:nvGraphicFramePr>
        <p:xfrm>
          <a:off x="5922170" y="2633664"/>
          <a:ext cx="4657725" cy="2314575"/>
        </p:xfrm>
        <a:graphic>
          <a:graphicData uri="http://schemas.openxmlformats.org/presentationml/2006/ole">
            <mc:AlternateContent xmlns:mc="http://schemas.openxmlformats.org/markup-compatibility/2006">
              <mc:Choice xmlns:v="urn:schemas-microsoft-com:vml" Requires="v">
                <p:oleObj spid="_x0000_s1078" r:id="rId3" imgW="4524375" imgH="2247900" progId="Paint.Picture">
                  <p:embed/>
                </p:oleObj>
              </mc:Choice>
              <mc:Fallback>
                <p:oleObj r:id="rId3" imgW="4524375" imgH="2247900" progId="Paint.Picture">
                  <p:embed/>
                  <p:pic>
                    <p:nvPicPr>
                      <p:cNvPr id="75780" name="对象 5"/>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22170" y="2633664"/>
                        <a:ext cx="4657725" cy="2314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75781" name="对象 7"/>
          <p:cNvGraphicFramePr/>
          <p:nvPr/>
        </p:nvGraphicFramePr>
        <p:xfrm>
          <a:off x="2405063" y="2633664"/>
          <a:ext cx="3588544" cy="2409825"/>
        </p:xfrm>
        <a:graphic>
          <a:graphicData uri="http://schemas.openxmlformats.org/presentationml/2006/ole">
            <mc:AlternateContent xmlns:mc="http://schemas.openxmlformats.org/markup-compatibility/2006">
              <mc:Choice xmlns:v="urn:schemas-microsoft-com:vml" Requires="v">
                <p:oleObj spid="_x0000_s1079" r:id="rId5" imgW="3390900" imgH="2276475" progId="Paint.Picture">
                  <p:embed/>
                </p:oleObj>
              </mc:Choice>
              <mc:Fallback>
                <p:oleObj r:id="rId5" imgW="3390900" imgH="2276475" progId="Paint.Picture">
                  <p:embed/>
                  <p:pic>
                    <p:nvPicPr>
                      <p:cNvPr id="75781" name="对象 7"/>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05063" y="2633664"/>
                        <a:ext cx="3588544" cy="2409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Luogu2042 [NOI2005]</a:t>
            </a:r>
            <a:r>
              <a:rPr lang="zh-CN" altLang="en-US" dirty="0"/>
              <a:t>维护数列</a:t>
            </a:r>
          </a:p>
        </p:txBody>
      </p:sp>
      <p:sp>
        <p:nvSpPr>
          <p:cNvPr id="3" name="内容占位符 2"/>
          <p:cNvSpPr>
            <a:spLocks noGrp="1"/>
          </p:cNvSpPr>
          <p:nvPr>
            <p:ph idx="1"/>
          </p:nvPr>
        </p:nvSpPr>
        <p:spPr/>
        <p:txBody>
          <a:bodyPr>
            <a:normAutofit/>
          </a:bodyPr>
          <a:lstStyle/>
          <a:p>
            <a:r>
              <a:rPr lang="zh-CN" altLang="en-US" dirty="0"/>
              <a:t>请写一个程序，要求维护一个数列，支持以下 </a:t>
            </a:r>
            <a:r>
              <a:rPr lang="en-US" altLang="zh-CN" dirty="0"/>
              <a:t>6 </a:t>
            </a:r>
            <a:r>
              <a:rPr lang="zh-CN" altLang="en-US" dirty="0"/>
              <a:t>种操作：（请注意，格式栏 中的下划线‘ </a:t>
            </a:r>
            <a:r>
              <a:rPr lang="en-US" altLang="zh-CN" dirty="0"/>
              <a:t>_ ’</a:t>
            </a:r>
            <a:r>
              <a:rPr lang="zh-CN" altLang="en-US" dirty="0"/>
              <a:t>表示实际输入文件中的空格）</a:t>
            </a:r>
          </a:p>
        </p:txBody>
      </p:sp>
      <p:pic>
        <p:nvPicPr>
          <p:cNvPr id="2052" name="Picture 4" descr="https://cdn.luogu.org/upload/pic/1114.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8200" y="2788631"/>
            <a:ext cx="6120680" cy="361921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Solution</a:t>
            </a:r>
            <a:endParaRPr lang="zh-CN" altLang="en-US" dirty="0"/>
          </a:p>
        </p:txBody>
      </p:sp>
      <p:sp>
        <p:nvSpPr>
          <p:cNvPr id="3" name="内容占位符 2"/>
          <p:cNvSpPr>
            <a:spLocks noGrp="1"/>
          </p:cNvSpPr>
          <p:nvPr>
            <p:ph idx="1"/>
          </p:nvPr>
        </p:nvSpPr>
        <p:spPr/>
        <p:txBody>
          <a:bodyPr>
            <a:normAutofit/>
          </a:bodyPr>
          <a:lstStyle/>
          <a:p>
            <a:r>
              <a:rPr lang="en-US" altLang="zh-CN" dirty="0"/>
              <a:t>pushdown</a:t>
            </a:r>
            <a:r>
              <a:rPr lang="zh-CN" altLang="en-US" dirty="0"/>
              <a:t>就维护一下区间赋值和区间翻转的标记</a:t>
            </a:r>
            <a:endParaRPr lang="en-US" altLang="zh-CN" dirty="0"/>
          </a:p>
          <a:p>
            <a:endParaRPr lang="en-US" altLang="zh-CN" dirty="0"/>
          </a:p>
          <a:p>
            <a:r>
              <a:rPr lang="en-US" altLang="zh-CN" dirty="0"/>
              <a:t>update</a:t>
            </a:r>
            <a:r>
              <a:rPr lang="zh-CN" altLang="en-US" dirty="0"/>
              <a:t>就维护一下区间的最大前后缀和区间的最大子段和，然后更新就可以了</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平衡树</a:t>
            </a:r>
          </a:p>
        </p:txBody>
      </p:sp>
      <p:sp>
        <p:nvSpPr>
          <p:cNvPr id="3" name="内容占位符 2"/>
          <p:cNvSpPr>
            <a:spLocks noGrp="1"/>
          </p:cNvSpPr>
          <p:nvPr>
            <p:ph idx="1"/>
          </p:nvPr>
        </p:nvSpPr>
        <p:spPr/>
        <p:txBody>
          <a:bodyPr>
            <a:normAutofit/>
          </a:bodyPr>
          <a:lstStyle/>
          <a:p>
            <a:r>
              <a:rPr lang="zh-CN" altLang="en-US" dirty="0"/>
              <a:t>全称“平衡二叉搜索树”，常见的类型有：</a:t>
            </a:r>
            <a:endParaRPr lang="en-US" altLang="zh-CN" dirty="0"/>
          </a:p>
          <a:p>
            <a:r>
              <a:rPr lang="en-US" altLang="zh-CN" dirty="0"/>
              <a:t>1.splay</a:t>
            </a:r>
          </a:p>
          <a:p>
            <a:r>
              <a:rPr lang="en-US" altLang="zh-CN" dirty="0"/>
              <a:t>2.treap</a:t>
            </a:r>
          </a:p>
          <a:p>
            <a:r>
              <a:rPr lang="en-US" altLang="zh-CN" dirty="0"/>
              <a:t>3.AVL Tree</a:t>
            </a:r>
          </a:p>
          <a:p>
            <a:r>
              <a:rPr lang="en-US" altLang="zh-CN" dirty="0"/>
              <a:t>4.Red Black Tree</a:t>
            </a:r>
          </a:p>
          <a:p>
            <a:r>
              <a:rPr lang="en-US" altLang="zh-CN" dirty="0"/>
              <a:t>5.Scape Goat Tree</a:t>
            </a:r>
          </a:p>
          <a:p>
            <a:r>
              <a:rPr lang="en-US" altLang="zh-CN" dirty="0"/>
              <a:t>6.Weight Balanced Leafy Tree</a:t>
            </a:r>
            <a:r>
              <a:rPr lang="zh-CN" altLang="en-US" dirty="0"/>
              <a:t>（特殊结构）</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标题 1"/>
          <p:cNvSpPr>
            <a:spLocks noGrp="1" noChangeArrowheads="1"/>
          </p:cNvSpPr>
          <p:nvPr>
            <p:ph type="title"/>
          </p:nvPr>
        </p:nvSpPr>
        <p:spPr/>
        <p:txBody>
          <a:bodyPr/>
          <a:lstStyle/>
          <a:p>
            <a:r>
              <a:rPr lang="en-US" altLang="zh-CN" dirty="0"/>
              <a:t>Luogu5482 [JLOI2011]</a:t>
            </a:r>
            <a:r>
              <a:rPr lang="zh-CN" altLang="en-US" dirty="0"/>
              <a:t>不等式组</a:t>
            </a:r>
            <a:endParaRPr lang="en-US" altLang="zh-CN" dirty="0"/>
          </a:p>
        </p:txBody>
      </p:sp>
      <p:sp>
        <p:nvSpPr>
          <p:cNvPr id="25603" name="内容占位符 2"/>
          <p:cNvSpPr>
            <a:spLocks noGrp="1" noChangeArrowheads="1"/>
          </p:cNvSpPr>
          <p:nvPr>
            <p:ph idx="1"/>
          </p:nvPr>
        </p:nvSpPr>
        <p:spPr/>
        <p:txBody>
          <a:bodyPr/>
          <a:lstStyle/>
          <a:p>
            <a:pPr eaLnBrk="1" hangingPunct="1"/>
            <a:r>
              <a:rPr lang="zh-CN" altLang="en-US" dirty="0"/>
              <a:t>你需要维护一堆不等式</a:t>
            </a:r>
            <a:endParaRPr lang="en-US" altLang="zh-CN" dirty="0"/>
          </a:p>
          <a:p>
            <a:pPr eaLnBrk="1" hangingPunct="1"/>
            <a:r>
              <a:rPr lang="en-US" altLang="zh-CN" dirty="0"/>
              <a:t>1.</a:t>
            </a:r>
            <a:r>
              <a:rPr lang="zh-CN" altLang="en-US" dirty="0"/>
              <a:t>插入一个</a:t>
            </a:r>
            <a:r>
              <a:rPr lang="en-US" altLang="zh-CN" dirty="0" err="1"/>
              <a:t>ax+b</a:t>
            </a:r>
            <a:r>
              <a:rPr lang="en-US" altLang="zh-CN" dirty="0"/>
              <a:t>&gt;c</a:t>
            </a:r>
            <a:r>
              <a:rPr lang="zh-CN" altLang="en-US" dirty="0"/>
              <a:t>的不等式</a:t>
            </a:r>
            <a:endParaRPr lang="en-US" altLang="zh-CN" dirty="0"/>
          </a:p>
          <a:p>
            <a:pPr eaLnBrk="1" hangingPunct="1"/>
            <a:r>
              <a:rPr lang="en-US" altLang="zh-CN" dirty="0"/>
              <a:t>2.</a:t>
            </a:r>
            <a:r>
              <a:rPr lang="zh-CN" altLang="en-US" dirty="0"/>
              <a:t>删除第</a:t>
            </a:r>
            <a:r>
              <a:rPr lang="en-US" altLang="zh-CN" dirty="0" err="1"/>
              <a:t>i</a:t>
            </a:r>
            <a:r>
              <a:rPr lang="zh-CN" altLang="en-US" dirty="0"/>
              <a:t>个插入的</a:t>
            </a:r>
            <a:endParaRPr lang="en-US" altLang="zh-CN" dirty="0"/>
          </a:p>
          <a:p>
            <a:pPr eaLnBrk="1" hangingPunct="1"/>
            <a:r>
              <a:rPr lang="en-US" altLang="zh-CN" dirty="0"/>
              <a:t>3.</a:t>
            </a:r>
            <a:r>
              <a:rPr lang="zh-CN" altLang="en-US" dirty="0"/>
              <a:t>查询</a:t>
            </a:r>
            <a:r>
              <a:rPr lang="en-US" altLang="zh-CN" dirty="0"/>
              <a:t>x=k</a:t>
            </a:r>
            <a:r>
              <a:rPr lang="zh-CN" altLang="en-US" dirty="0"/>
              <a:t>的时候成立的不等式个数</a:t>
            </a:r>
            <a:endParaRPr lang="en-US" altLang="zh-CN" dirty="0"/>
          </a:p>
          <a:p>
            <a:pPr eaLnBrk="1" hangingPunct="1"/>
            <a:endParaRPr lang="zh-CN" altLang="en-US"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标题 1"/>
          <p:cNvSpPr>
            <a:spLocks noGrp="1" noChangeArrowheads="1"/>
          </p:cNvSpPr>
          <p:nvPr>
            <p:ph type="title"/>
          </p:nvPr>
        </p:nvSpPr>
        <p:spPr/>
        <p:txBody>
          <a:bodyPr/>
          <a:lstStyle/>
          <a:p>
            <a:r>
              <a:rPr lang="en-US" altLang="zh-CN" dirty="0"/>
              <a:t>Solution</a:t>
            </a:r>
            <a:endParaRPr lang="zh-CN" altLang="en-US" dirty="0"/>
          </a:p>
        </p:txBody>
      </p:sp>
      <p:sp>
        <p:nvSpPr>
          <p:cNvPr id="26627" name="内容占位符 2"/>
          <p:cNvSpPr>
            <a:spLocks noGrp="1" noChangeArrowheads="1"/>
          </p:cNvSpPr>
          <p:nvPr>
            <p:ph idx="1"/>
          </p:nvPr>
        </p:nvSpPr>
        <p:spPr/>
        <p:txBody>
          <a:bodyPr>
            <a:normAutofit/>
          </a:bodyPr>
          <a:lstStyle/>
          <a:p>
            <a:pPr eaLnBrk="1" hangingPunct="1"/>
            <a:r>
              <a:rPr lang="zh-CN" altLang="en-US" dirty="0"/>
              <a:t>如果</a:t>
            </a:r>
            <a:r>
              <a:rPr lang="en-US" altLang="zh-CN" dirty="0"/>
              <a:t>a&gt;0</a:t>
            </a:r>
            <a:r>
              <a:rPr lang="zh-CN" altLang="en-US" dirty="0"/>
              <a:t>：</a:t>
            </a:r>
            <a:r>
              <a:rPr lang="en-US" altLang="zh-CN" dirty="0" err="1"/>
              <a:t>ax+b</a:t>
            </a:r>
            <a:r>
              <a:rPr lang="en-US" altLang="zh-CN" dirty="0"/>
              <a:t>&gt;c </a:t>
            </a:r>
            <a:r>
              <a:rPr lang="en-US" altLang="zh-CN" dirty="0">
                <a:sym typeface="Wingdings" panose="05000000000000000000" pitchFamily="2" charset="2"/>
              </a:rPr>
              <a:t> x &gt; ( c – b ) / a</a:t>
            </a:r>
          </a:p>
          <a:p>
            <a:r>
              <a:rPr lang="zh-CN" altLang="en-US" dirty="0">
                <a:sym typeface="Wingdings" panose="05000000000000000000" pitchFamily="2" charset="2"/>
              </a:rPr>
              <a:t>如果</a:t>
            </a:r>
            <a:r>
              <a:rPr lang="en-US" altLang="zh-CN" dirty="0">
                <a:sym typeface="Wingdings" panose="05000000000000000000" pitchFamily="2" charset="2"/>
              </a:rPr>
              <a:t>a&lt;0</a:t>
            </a:r>
            <a:r>
              <a:rPr lang="zh-CN" altLang="en-US" dirty="0">
                <a:sym typeface="Wingdings" panose="05000000000000000000" pitchFamily="2" charset="2"/>
              </a:rPr>
              <a:t>：</a:t>
            </a:r>
            <a:r>
              <a:rPr lang="en-US" altLang="zh-CN" dirty="0" err="1">
                <a:sym typeface="Wingdings" panose="05000000000000000000" pitchFamily="2" charset="2"/>
              </a:rPr>
              <a:t>ax+b</a:t>
            </a:r>
            <a:r>
              <a:rPr lang="en-US" altLang="zh-CN" dirty="0">
                <a:sym typeface="Wingdings" panose="05000000000000000000" pitchFamily="2" charset="2"/>
              </a:rPr>
              <a:t>&gt;c  x &lt; ( c – b ) / a</a:t>
            </a:r>
          </a:p>
          <a:p>
            <a:r>
              <a:rPr lang="zh-CN" altLang="en-US" dirty="0">
                <a:sym typeface="Wingdings" panose="05000000000000000000" pitchFamily="2" charset="2"/>
              </a:rPr>
              <a:t>如果</a:t>
            </a:r>
            <a:r>
              <a:rPr lang="en-US" altLang="zh-CN" dirty="0">
                <a:sym typeface="Wingdings" panose="05000000000000000000" pitchFamily="2" charset="2"/>
              </a:rPr>
              <a:t>a=0</a:t>
            </a:r>
            <a:r>
              <a:rPr lang="zh-CN" altLang="en-US" dirty="0">
                <a:sym typeface="Wingdings" panose="05000000000000000000" pitchFamily="2" charset="2"/>
              </a:rPr>
              <a:t>：是否成立是确定性的</a:t>
            </a:r>
            <a:endParaRPr lang="en-US" altLang="zh-CN" dirty="0">
              <a:sym typeface="Wingdings" panose="05000000000000000000" pitchFamily="2" charset="2"/>
            </a:endParaRPr>
          </a:p>
          <a:p>
            <a:pPr eaLnBrk="1" hangingPunct="1"/>
            <a:r>
              <a:rPr lang="zh-CN" altLang="en-US" dirty="0">
                <a:sym typeface="Wingdings" panose="05000000000000000000" pitchFamily="2" charset="2"/>
              </a:rPr>
              <a:t>开个平衡树维护值（按值域开个树状数组也行）</a:t>
            </a:r>
            <a:endParaRPr lang="en-US" altLang="zh-CN" dirty="0"/>
          </a:p>
          <a:p>
            <a:pPr eaLnBrk="1" hangingPunct="1"/>
            <a:r>
              <a:rPr lang="zh-CN" altLang="en-US" dirty="0"/>
              <a:t>然后每次插入取个整</a:t>
            </a:r>
            <a:endParaRPr lang="en-US" altLang="zh-CN" dirty="0"/>
          </a:p>
          <a:p>
            <a:pPr eaLnBrk="1" hangingPunct="1"/>
            <a:r>
              <a:rPr lang="zh-CN" altLang="en-US" dirty="0"/>
              <a:t>查询直接查</a:t>
            </a:r>
            <a:r>
              <a:rPr lang="en-US" altLang="zh-CN" dirty="0"/>
              <a:t>rank</a:t>
            </a:r>
            <a:r>
              <a:rPr lang="zh-CN" altLang="en-US" dirty="0"/>
              <a:t>即可</a:t>
            </a:r>
            <a:endParaRPr lang="en-US" altLang="zh-CN" dirty="0"/>
          </a:p>
          <a:p>
            <a:pPr eaLnBrk="1" hangingPunct="1"/>
            <a:r>
              <a:rPr lang="zh-CN" altLang="en-US" dirty="0"/>
              <a:t>注意细节</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标题 1"/>
          <p:cNvSpPr>
            <a:spLocks noGrp="1" noChangeArrowheads="1"/>
          </p:cNvSpPr>
          <p:nvPr>
            <p:ph type="title"/>
          </p:nvPr>
        </p:nvSpPr>
        <p:spPr/>
        <p:txBody>
          <a:bodyPr/>
          <a:lstStyle/>
          <a:p>
            <a:r>
              <a:rPr lang="en-US" altLang="zh-CN" dirty="0"/>
              <a:t>Luogu1471 </a:t>
            </a:r>
            <a:r>
              <a:rPr lang="zh-CN" altLang="en-US" dirty="0"/>
              <a:t>方差</a:t>
            </a:r>
            <a:endParaRPr lang="en-US" altLang="zh-CN" dirty="0"/>
          </a:p>
        </p:txBody>
      </p:sp>
      <p:sp>
        <p:nvSpPr>
          <p:cNvPr id="90115" name="内容占位符 2"/>
          <p:cNvSpPr>
            <a:spLocks noGrp="1" noChangeArrowheads="1"/>
          </p:cNvSpPr>
          <p:nvPr>
            <p:ph idx="1"/>
          </p:nvPr>
        </p:nvSpPr>
        <p:spPr/>
        <p:txBody>
          <a:bodyPr>
            <a:normAutofit/>
          </a:bodyPr>
          <a:lstStyle/>
          <a:p>
            <a:pPr eaLnBrk="1" hangingPunct="1"/>
            <a:r>
              <a:rPr lang="zh-CN" altLang="en-US" dirty="0"/>
              <a:t>神犇</a:t>
            </a:r>
            <a:r>
              <a:rPr lang="en-US" altLang="zh-CN" dirty="0" err="1"/>
              <a:t>HansBug</a:t>
            </a:r>
            <a:r>
              <a:rPr lang="zh-CN" altLang="en-US" dirty="0"/>
              <a:t>在一本数学书里面发现了一个神奇的数列，包含</a:t>
            </a:r>
            <a:r>
              <a:rPr lang="en-US" altLang="zh-CN" dirty="0"/>
              <a:t>N</a:t>
            </a:r>
            <a:r>
              <a:rPr lang="zh-CN" altLang="en-US" dirty="0"/>
              <a:t>个实数。他想算算这个数列的平均数和方差。</a:t>
            </a:r>
            <a:endParaRPr lang="en-US" altLang="zh-CN" dirty="0"/>
          </a:p>
          <a:p>
            <a:pPr eaLnBrk="1" hangingPunct="1"/>
            <a:r>
              <a:rPr lang="zh-CN" altLang="en-US" dirty="0"/>
              <a:t>操作</a:t>
            </a:r>
            <a:r>
              <a:rPr lang="en-US" altLang="zh-CN" dirty="0"/>
              <a:t>1</a:t>
            </a:r>
            <a:r>
              <a:rPr lang="zh-CN" altLang="en-US" dirty="0"/>
              <a:t>：</a:t>
            </a:r>
            <a:r>
              <a:rPr lang="en-US" altLang="zh-CN" dirty="0"/>
              <a:t>1 x y k </a:t>
            </a:r>
            <a:r>
              <a:rPr lang="zh-CN" altLang="en-US" dirty="0"/>
              <a:t>，表示将第</a:t>
            </a:r>
            <a:r>
              <a:rPr lang="en-US" altLang="zh-CN" dirty="0"/>
              <a:t>x</a:t>
            </a:r>
            <a:r>
              <a:rPr lang="zh-CN" altLang="en-US" dirty="0"/>
              <a:t>到第</a:t>
            </a:r>
            <a:r>
              <a:rPr lang="en-US" altLang="zh-CN" dirty="0"/>
              <a:t>y</a:t>
            </a:r>
            <a:r>
              <a:rPr lang="zh-CN" altLang="en-US" dirty="0"/>
              <a:t>项每项加上</a:t>
            </a:r>
            <a:r>
              <a:rPr lang="en-US" altLang="zh-CN" dirty="0"/>
              <a:t>k</a:t>
            </a:r>
            <a:r>
              <a:rPr lang="zh-CN" altLang="en-US" dirty="0"/>
              <a:t>，</a:t>
            </a:r>
            <a:r>
              <a:rPr lang="en-US" altLang="zh-CN" dirty="0"/>
              <a:t>k</a:t>
            </a:r>
            <a:r>
              <a:rPr lang="zh-CN" altLang="en-US" dirty="0"/>
              <a:t>为一实数。</a:t>
            </a:r>
          </a:p>
          <a:p>
            <a:pPr eaLnBrk="1" hangingPunct="1"/>
            <a:r>
              <a:rPr lang="zh-CN" altLang="en-US" dirty="0"/>
              <a:t>操作</a:t>
            </a:r>
            <a:r>
              <a:rPr lang="en-US" altLang="zh-CN" dirty="0"/>
              <a:t>2</a:t>
            </a:r>
            <a:r>
              <a:rPr lang="zh-CN" altLang="en-US" dirty="0"/>
              <a:t>：</a:t>
            </a:r>
            <a:r>
              <a:rPr lang="en-US" altLang="zh-CN" dirty="0"/>
              <a:t>2 x y </a:t>
            </a:r>
            <a:r>
              <a:rPr lang="zh-CN" altLang="en-US" dirty="0"/>
              <a:t>，表示求出第</a:t>
            </a:r>
            <a:r>
              <a:rPr lang="en-US" altLang="zh-CN" dirty="0"/>
              <a:t>x</a:t>
            </a:r>
            <a:r>
              <a:rPr lang="zh-CN" altLang="en-US" dirty="0"/>
              <a:t>到第</a:t>
            </a:r>
            <a:r>
              <a:rPr lang="en-US" altLang="zh-CN" dirty="0"/>
              <a:t>y</a:t>
            </a:r>
            <a:r>
              <a:rPr lang="zh-CN" altLang="en-US" dirty="0"/>
              <a:t>项这一子数列的平均数。</a:t>
            </a:r>
          </a:p>
          <a:p>
            <a:pPr eaLnBrk="1" hangingPunct="1"/>
            <a:r>
              <a:rPr lang="zh-CN" altLang="en-US" dirty="0"/>
              <a:t>操作</a:t>
            </a:r>
            <a:r>
              <a:rPr lang="en-US" altLang="zh-CN" dirty="0"/>
              <a:t>3</a:t>
            </a:r>
            <a:r>
              <a:rPr lang="zh-CN" altLang="en-US" dirty="0"/>
              <a:t>：</a:t>
            </a:r>
            <a:r>
              <a:rPr lang="en-US" altLang="zh-CN" dirty="0"/>
              <a:t>3 x y </a:t>
            </a:r>
            <a:r>
              <a:rPr lang="zh-CN" altLang="en-US" dirty="0"/>
              <a:t>，表示求出第</a:t>
            </a:r>
            <a:r>
              <a:rPr lang="en-US" altLang="zh-CN" dirty="0"/>
              <a:t>x</a:t>
            </a:r>
            <a:r>
              <a:rPr lang="zh-CN" altLang="en-US" dirty="0"/>
              <a:t>到第</a:t>
            </a:r>
            <a:r>
              <a:rPr lang="en-US" altLang="zh-CN" dirty="0"/>
              <a:t>y</a:t>
            </a:r>
            <a:r>
              <a:rPr lang="zh-CN" altLang="en-US" dirty="0"/>
              <a:t>项这一子数列的方差。</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标题 1"/>
          <p:cNvSpPr>
            <a:spLocks noGrp="1" noChangeArrowheads="1"/>
          </p:cNvSpPr>
          <p:nvPr>
            <p:ph type="title"/>
          </p:nvPr>
        </p:nvSpPr>
        <p:spPr/>
        <p:txBody>
          <a:bodyPr/>
          <a:lstStyle/>
          <a:p>
            <a:r>
              <a:rPr lang="en-US" altLang="zh-CN" dirty="0"/>
              <a:t>Solution</a:t>
            </a:r>
            <a:endParaRPr lang="zh-CN" altLang="en-US" dirty="0"/>
          </a:p>
        </p:txBody>
      </p:sp>
      <p:sp>
        <p:nvSpPr>
          <p:cNvPr id="91139" name="内容占位符 2"/>
          <p:cNvSpPr>
            <a:spLocks noGrp="1" noChangeArrowheads="1"/>
          </p:cNvSpPr>
          <p:nvPr>
            <p:ph idx="1"/>
          </p:nvPr>
        </p:nvSpPr>
        <p:spPr/>
        <p:txBody>
          <a:bodyPr>
            <a:normAutofit/>
          </a:bodyPr>
          <a:lstStyle/>
          <a:p>
            <a:pPr eaLnBrk="1" hangingPunct="1"/>
            <a:r>
              <a:rPr lang="zh-CN" altLang="en-US" dirty="0"/>
              <a:t>可以通过维护区间和来维护区间平均数</a:t>
            </a:r>
            <a:endParaRPr lang="en-US" altLang="zh-CN" dirty="0"/>
          </a:p>
          <a:p>
            <a:pPr eaLnBrk="1" hangingPunct="1"/>
            <a:r>
              <a:rPr lang="zh-CN" altLang="en-US" dirty="0"/>
              <a:t>其实就是区间和</a:t>
            </a:r>
            <a:r>
              <a:rPr lang="en-US" altLang="zh-CN" dirty="0"/>
              <a:t>/</a:t>
            </a:r>
            <a:r>
              <a:rPr lang="zh-CN" altLang="en-US" dirty="0"/>
              <a:t>区间长度</a:t>
            </a:r>
            <a:endParaRPr lang="en-US" altLang="zh-CN" dirty="0"/>
          </a:p>
          <a:p>
            <a:pPr eaLnBrk="1" hangingPunct="1"/>
            <a:r>
              <a:rPr lang="zh-CN" altLang="en-US" dirty="0"/>
              <a:t>但是方差呢？</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标题 1"/>
          <p:cNvSpPr>
            <a:spLocks noGrp="1" noChangeArrowheads="1"/>
          </p:cNvSpPr>
          <p:nvPr>
            <p:ph type="title"/>
          </p:nvPr>
        </p:nvSpPr>
        <p:spPr/>
        <p:txBody>
          <a:bodyPr/>
          <a:lstStyle/>
          <a:p>
            <a:r>
              <a:rPr lang="en-US" altLang="zh-CN" dirty="0"/>
              <a:t>Solution</a:t>
            </a:r>
            <a:endParaRPr lang="zh-CN" altLang="en-US" dirty="0"/>
          </a:p>
        </p:txBody>
      </p:sp>
      <p:sp>
        <p:nvSpPr>
          <p:cNvPr id="92163" name="内容占位符 2"/>
          <p:cNvSpPr>
            <a:spLocks noGrp="1" noChangeArrowheads="1"/>
          </p:cNvSpPr>
          <p:nvPr>
            <p:ph idx="1"/>
          </p:nvPr>
        </p:nvSpPr>
        <p:spPr/>
        <p:txBody>
          <a:bodyPr>
            <a:normAutofit/>
          </a:bodyPr>
          <a:lstStyle/>
          <a:p>
            <a:pPr eaLnBrk="1" hangingPunct="1"/>
            <a:r>
              <a:rPr lang="zh-CN" altLang="en-US" dirty="0"/>
              <a:t>这里直接粘一个题解里面的公式了</a:t>
            </a:r>
            <a:endParaRPr lang="en-US" altLang="zh-CN" dirty="0"/>
          </a:p>
          <a:p>
            <a:pPr eaLnBrk="1" hangingPunct="1"/>
            <a:r>
              <a:rPr lang="zh-CN" altLang="en-US" dirty="0"/>
              <a:t>方差可以通过维护平方和和和的平方来算出来</a:t>
            </a:r>
            <a:endParaRPr lang="en-US" altLang="zh-CN" dirty="0"/>
          </a:p>
          <a:p>
            <a:pPr eaLnBrk="1" hangingPunct="1"/>
            <a:r>
              <a:rPr lang="zh-CN" altLang="en-US" dirty="0"/>
              <a:t>很多这种题直接推推式子就可以维护了</a:t>
            </a:r>
            <a:endParaRPr lang="en-US" altLang="zh-CN" dirty="0"/>
          </a:p>
          <a:p>
            <a:pPr eaLnBrk="1" hangingPunct="1"/>
            <a:r>
              <a:rPr lang="zh-CN" altLang="en-US" dirty="0"/>
              <a:t>比如</a:t>
            </a:r>
            <a:r>
              <a:rPr lang="en-US" altLang="zh-CN" dirty="0"/>
              <a:t>SDOI</a:t>
            </a:r>
            <a:r>
              <a:rPr lang="zh-CN" altLang="en-US" dirty="0"/>
              <a:t>那个无聊的东西</a:t>
            </a:r>
          </a:p>
        </p:txBody>
      </p:sp>
      <p:pic>
        <p:nvPicPr>
          <p:cNvPr id="92164" name="Picture 2" descr="https://cdn.luogu.org/upload/pic/3825.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39755" y="3675461"/>
            <a:ext cx="5122069" cy="1814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标题 1"/>
          <p:cNvSpPr>
            <a:spLocks noGrp="1" noChangeArrowheads="1"/>
          </p:cNvSpPr>
          <p:nvPr>
            <p:ph type="title"/>
          </p:nvPr>
        </p:nvSpPr>
        <p:spPr/>
        <p:txBody>
          <a:bodyPr/>
          <a:lstStyle/>
          <a:p>
            <a:r>
              <a:rPr lang="zh-CN" altLang="en-US" dirty="0"/>
              <a:t>某经典问题</a:t>
            </a:r>
            <a:endParaRPr lang="en-US" altLang="zh-CN" dirty="0"/>
          </a:p>
        </p:txBody>
      </p:sp>
      <p:sp>
        <p:nvSpPr>
          <p:cNvPr id="93187" name="内容占位符 2"/>
          <p:cNvSpPr>
            <a:spLocks noGrp="1" noChangeArrowheads="1"/>
          </p:cNvSpPr>
          <p:nvPr>
            <p:ph idx="1"/>
          </p:nvPr>
        </p:nvSpPr>
        <p:spPr/>
        <p:txBody>
          <a:bodyPr/>
          <a:lstStyle/>
          <a:p>
            <a:endParaRPr lang="zh-CN" altLang="en-US" dirty="0"/>
          </a:p>
        </p:txBody>
      </p:sp>
      <p:pic>
        <p:nvPicPr>
          <p:cNvPr id="93188" name="图片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825625"/>
            <a:ext cx="7824827" cy="23328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标题 1"/>
          <p:cNvSpPr>
            <a:spLocks noGrp="1" noChangeArrowheads="1"/>
          </p:cNvSpPr>
          <p:nvPr>
            <p:ph type="title"/>
          </p:nvPr>
        </p:nvSpPr>
        <p:spPr/>
        <p:txBody>
          <a:bodyPr/>
          <a:lstStyle/>
          <a:p>
            <a:r>
              <a:rPr lang="en-US" altLang="zh-CN" dirty="0"/>
              <a:t>Solution</a:t>
            </a:r>
            <a:endParaRPr lang="zh-CN" altLang="en-US" dirty="0"/>
          </a:p>
        </p:txBody>
      </p:sp>
      <p:sp>
        <p:nvSpPr>
          <p:cNvPr id="94211" name="内容占位符 2"/>
          <p:cNvSpPr>
            <a:spLocks noGrp="1" noChangeArrowheads="1"/>
          </p:cNvSpPr>
          <p:nvPr>
            <p:ph idx="1"/>
          </p:nvPr>
        </p:nvSpPr>
        <p:spPr/>
        <p:txBody>
          <a:bodyPr>
            <a:normAutofit/>
          </a:bodyPr>
          <a:lstStyle/>
          <a:p>
            <a:r>
              <a:rPr lang="zh-CN" altLang="en-US" dirty="0"/>
              <a:t>假设</a:t>
            </a:r>
            <a:r>
              <a:rPr lang="en-US" altLang="zh-CN" dirty="0"/>
              <a:t>x</a:t>
            </a:r>
            <a:r>
              <a:rPr lang="zh-CN" altLang="en-US" dirty="0"/>
              <a:t>节点的儿子为</a:t>
            </a:r>
            <a:r>
              <a:rPr lang="en-US" altLang="zh-CN" dirty="0"/>
              <a:t>y</a:t>
            </a:r>
            <a:r>
              <a:rPr lang="zh-CN" altLang="en-US" dirty="0"/>
              <a:t>和</a:t>
            </a:r>
            <a:r>
              <a:rPr lang="en-US" altLang="zh-CN" dirty="0"/>
              <a:t>z</a:t>
            </a:r>
          </a:p>
          <a:p>
            <a:r>
              <a:rPr lang="en-US" altLang="zh-CN" dirty="0"/>
              <a:t>x</a:t>
            </a:r>
            <a:r>
              <a:rPr lang="zh-CN" altLang="en-US" dirty="0"/>
              <a:t>相邻两数乘积的和为：</a:t>
            </a:r>
            <a:endParaRPr lang="en-US" altLang="zh-CN" dirty="0"/>
          </a:p>
          <a:p>
            <a:r>
              <a:rPr lang="en-US" altLang="zh-CN" dirty="0"/>
              <a:t>y</a:t>
            </a:r>
            <a:r>
              <a:rPr lang="zh-CN" altLang="en-US" dirty="0"/>
              <a:t>相邻两数乘积的和</a:t>
            </a:r>
            <a:r>
              <a:rPr lang="en-US" altLang="zh-CN" dirty="0"/>
              <a:t>+z</a:t>
            </a:r>
            <a:r>
              <a:rPr lang="zh-CN" altLang="en-US" dirty="0"/>
              <a:t>相邻两数乘积的和</a:t>
            </a:r>
            <a:r>
              <a:rPr lang="en-US" altLang="zh-CN" dirty="0"/>
              <a:t>+y</a:t>
            </a:r>
            <a:r>
              <a:rPr lang="zh-CN" altLang="en-US" dirty="0"/>
              <a:t>最右边的数*</a:t>
            </a:r>
            <a:r>
              <a:rPr lang="en-US" altLang="zh-CN" dirty="0"/>
              <a:t>z</a:t>
            </a:r>
            <a:r>
              <a:rPr lang="zh-CN" altLang="en-US" dirty="0"/>
              <a:t>最左边的数</a:t>
            </a:r>
            <a:endParaRPr lang="en-US" altLang="zh-CN" dirty="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标题 1"/>
          <p:cNvSpPr>
            <a:spLocks noGrp="1" noChangeArrowheads="1"/>
          </p:cNvSpPr>
          <p:nvPr>
            <p:ph type="title"/>
          </p:nvPr>
        </p:nvSpPr>
        <p:spPr/>
        <p:txBody>
          <a:bodyPr/>
          <a:lstStyle/>
          <a:p>
            <a:r>
              <a:rPr lang="en-US" altLang="zh-CN" dirty="0"/>
              <a:t>Solution</a:t>
            </a:r>
            <a:endParaRPr lang="zh-CN" altLang="en-US" dirty="0"/>
          </a:p>
        </p:txBody>
      </p:sp>
      <p:sp>
        <p:nvSpPr>
          <p:cNvPr id="95235" name="内容占位符 2"/>
          <p:cNvSpPr>
            <a:spLocks noGrp="1" noChangeArrowheads="1"/>
          </p:cNvSpPr>
          <p:nvPr>
            <p:ph idx="1"/>
          </p:nvPr>
        </p:nvSpPr>
        <p:spPr/>
        <p:txBody>
          <a:bodyPr>
            <a:normAutofit/>
          </a:bodyPr>
          <a:lstStyle/>
          <a:p>
            <a:r>
              <a:rPr lang="zh-CN" altLang="en-US" dirty="0"/>
              <a:t>假设</a:t>
            </a:r>
            <a:r>
              <a:rPr lang="en-US" altLang="zh-CN" dirty="0"/>
              <a:t>x</a:t>
            </a:r>
            <a:r>
              <a:rPr lang="zh-CN" altLang="en-US" dirty="0"/>
              <a:t>节点的儿子为</a:t>
            </a:r>
            <a:r>
              <a:rPr lang="en-US" altLang="zh-CN" dirty="0"/>
              <a:t>y</a:t>
            </a:r>
            <a:r>
              <a:rPr lang="zh-CN" altLang="en-US" dirty="0"/>
              <a:t>和</a:t>
            </a:r>
            <a:r>
              <a:rPr lang="en-US" altLang="zh-CN" dirty="0"/>
              <a:t>z</a:t>
            </a:r>
          </a:p>
          <a:p>
            <a:r>
              <a:rPr lang="en-US" altLang="zh-CN" dirty="0"/>
              <a:t>x</a:t>
            </a:r>
            <a:r>
              <a:rPr lang="zh-CN" altLang="en-US" dirty="0"/>
              <a:t>任意两数乘积的和为：</a:t>
            </a:r>
            <a:endParaRPr lang="en-US" altLang="zh-CN" dirty="0"/>
          </a:p>
          <a:p>
            <a:r>
              <a:rPr lang="en-US" altLang="zh-CN" dirty="0"/>
              <a:t>y</a:t>
            </a:r>
            <a:r>
              <a:rPr lang="zh-CN" altLang="en-US" dirty="0"/>
              <a:t>任意两数乘积的和</a:t>
            </a:r>
            <a:r>
              <a:rPr lang="en-US" altLang="zh-CN" dirty="0"/>
              <a:t>+ z</a:t>
            </a:r>
            <a:r>
              <a:rPr lang="zh-CN" altLang="en-US" dirty="0"/>
              <a:t>任意两数乘积的和</a:t>
            </a:r>
            <a:r>
              <a:rPr lang="en-US" altLang="zh-CN" dirty="0"/>
              <a:t>+y</a:t>
            </a:r>
            <a:r>
              <a:rPr lang="zh-CN" altLang="en-US" dirty="0"/>
              <a:t>的和*</a:t>
            </a:r>
            <a:r>
              <a:rPr lang="en-US" altLang="zh-CN" dirty="0"/>
              <a:t>z</a:t>
            </a:r>
            <a:r>
              <a:rPr lang="zh-CN" altLang="en-US" dirty="0"/>
              <a:t>的和</a:t>
            </a:r>
            <a:endParaRPr lang="en-US" altLang="zh-CN" dirty="0"/>
          </a:p>
          <a:p>
            <a:r>
              <a:rPr lang="zh-CN" altLang="en-US" dirty="0"/>
              <a:t>然后直接维护即可。。。</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标题 1"/>
          <p:cNvSpPr>
            <a:spLocks noGrp="1" noChangeArrowheads="1"/>
          </p:cNvSpPr>
          <p:nvPr>
            <p:ph type="title"/>
          </p:nvPr>
        </p:nvSpPr>
        <p:spPr/>
        <p:txBody>
          <a:bodyPr>
            <a:normAutofit/>
          </a:bodyPr>
          <a:lstStyle/>
          <a:p>
            <a:r>
              <a:rPr lang="en-US" altLang="zh-CN" dirty="0"/>
              <a:t>Luogu4198 </a:t>
            </a:r>
            <a:r>
              <a:rPr lang="en-US" altLang="zh-CN" dirty="0" err="1"/>
              <a:t>楼房重建</a:t>
            </a:r>
            <a:endParaRPr lang="en-US" altLang="zh-CN" dirty="0"/>
          </a:p>
        </p:txBody>
      </p:sp>
      <p:sp>
        <p:nvSpPr>
          <p:cNvPr id="64515" name="内容占位符 2"/>
          <p:cNvSpPr>
            <a:spLocks noGrp="1" noChangeArrowheads="1"/>
          </p:cNvSpPr>
          <p:nvPr>
            <p:ph idx="1"/>
          </p:nvPr>
        </p:nvSpPr>
        <p:spPr/>
        <p:txBody>
          <a:bodyPr/>
          <a:lstStyle/>
          <a:p>
            <a:pPr eaLnBrk="1" hangingPunct="1"/>
            <a:r>
              <a:rPr lang="zh-CN" altLang="en-US" dirty="0"/>
              <a:t>有一排楼，每次把一个位置的楼的高度修改为</a:t>
            </a:r>
            <a:r>
              <a:rPr lang="en-US" altLang="zh-CN" dirty="0"/>
              <a:t>x</a:t>
            </a:r>
            <a:r>
              <a:rPr lang="zh-CN" altLang="en-US" dirty="0"/>
              <a:t>，每次输出可以从最左边看到的楼个数</a:t>
            </a:r>
            <a:endParaRPr lang="en-US" altLang="zh-CN" dirty="0"/>
          </a:p>
          <a:p>
            <a:pPr eaLnBrk="1" hangingPunct="1"/>
            <a:r>
              <a:rPr lang="zh-CN" altLang="en-US" dirty="0"/>
              <a:t>形式化来说，给一个序列</a:t>
            </a:r>
            <a:r>
              <a:rPr lang="en-US" altLang="zh-CN" dirty="0"/>
              <a:t>a</a:t>
            </a:r>
            <a:r>
              <a:rPr lang="zh-CN" altLang="en-US" dirty="0"/>
              <a:t>，每次修改一个位置的值，查询有多少个位置</a:t>
            </a:r>
            <a:r>
              <a:rPr lang="en-US" altLang="zh-CN" dirty="0" err="1"/>
              <a:t>i</a:t>
            </a:r>
            <a:r>
              <a:rPr lang="zh-CN" altLang="en-US" dirty="0"/>
              <a:t>满足</a:t>
            </a:r>
            <a:r>
              <a:rPr lang="en-US" altLang="zh-CN" dirty="0"/>
              <a:t>[1,i-1]</a:t>
            </a:r>
            <a:r>
              <a:rPr lang="zh-CN" altLang="en-US" dirty="0"/>
              <a:t>里的所有</a:t>
            </a:r>
            <a:r>
              <a:rPr lang="en-US" altLang="zh-CN" dirty="0"/>
              <a:t>j</a:t>
            </a:r>
            <a:r>
              <a:rPr lang="zh-CN" altLang="en-US" dirty="0"/>
              <a:t>，都有</a:t>
            </a:r>
            <a:r>
              <a:rPr lang="en-US" altLang="zh-CN" dirty="0"/>
              <a:t>a[j]&lt;a[</a:t>
            </a:r>
            <a:r>
              <a:rPr lang="en-US" altLang="zh-CN" dirty="0" err="1"/>
              <a:t>i</a:t>
            </a:r>
            <a:r>
              <a:rPr lang="en-US" altLang="zh-CN" dirty="0"/>
              <a:t>]</a:t>
            </a:r>
            <a:endParaRPr lang="zh-CN" altLang="en-US" dirty="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标题 1"/>
          <p:cNvSpPr>
            <a:spLocks noGrp="1" noChangeArrowheads="1"/>
          </p:cNvSpPr>
          <p:nvPr>
            <p:ph type="title"/>
          </p:nvPr>
        </p:nvSpPr>
        <p:spPr/>
        <p:txBody>
          <a:bodyPr/>
          <a:lstStyle/>
          <a:p>
            <a:r>
              <a:rPr lang="en-US" altLang="zh-CN" dirty="0"/>
              <a:t>Solution1</a:t>
            </a:r>
            <a:endParaRPr lang="zh-CN" altLang="en-US" dirty="0"/>
          </a:p>
        </p:txBody>
      </p:sp>
      <p:sp>
        <p:nvSpPr>
          <p:cNvPr id="65539" name="内容占位符 2"/>
          <p:cNvSpPr>
            <a:spLocks noGrp="1" noChangeArrowheads="1"/>
          </p:cNvSpPr>
          <p:nvPr>
            <p:ph idx="1"/>
          </p:nvPr>
        </p:nvSpPr>
        <p:spPr/>
        <p:txBody>
          <a:bodyPr>
            <a:normAutofit/>
          </a:bodyPr>
          <a:lstStyle/>
          <a:p>
            <a:pPr eaLnBrk="1" hangingPunct="1"/>
            <a:r>
              <a:rPr lang="zh-CN" altLang="en-US" dirty="0"/>
              <a:t>发现一个楼房能被看到可以等价于它的斜率比之前的任何一个都大</a:t>
            </a:r>
            <a:endParaRPr lang="en-US" altLang="zh-CN" dirty="0"/>
          </a:p>
          <a:p>
            <a:pPr eaLnBrk="1" hangingPunct="1"/>
            <a:r>
              <a:rPr lang="zh-CN" altLang="en-US" dirty="0"/>
              <a:t>所以说我们这里可以直接维护斜率，而不用管楼的高度</a:t>
            </a:r>
            <a:endParaRPr lang="en-US" altLang="zh-CN" dirty="0"/>
          </a:p>
          <a:p>
            <a:pPr eaLnBrk="1" hangingPunct="1"/>
            <a:r>
              <a:rPr lang="zh-CN" altLang="en-US" dirty="0"/>
              <a:t>问题转化为：</a:t>
            </a:r>
            <a:endParaRPr lang="en-US" altLang="zh-CN" dirty="0"/>
          </a:p>
          <a:p>
            <a:pPr eaLnBrk="1" hangingPunct="1"/>
            <a:r>
              <a:rPr lang="en-US" altLang="zh-CN" dirty="0"/>
              <a:t>1.</a:t>
            </a:r>
            <a:r>
              <a:rPr lang="zh-CN" altLang="en-US" dirty="0"/>
              <a:t>单点修改</a:t>
            </a:r>
            <a:endParaRPr lang="en-US" altLang="zh-CN" dirty="0"/>
          </a:p>
          <a:p>
            <a:pPr eaLnBrk="1" hangingPunct="1"/>
            <a:r>
              <a:rPr lang="en-US" altLang="zh-CN" dirty="0"/>
              <a:t>2.</a:t>
            </a:r>
            <a:r>
              <a:rPr lang="zh-CN" altLang="en-US" dirty="0"/>
              <a:t>查询全局有多少位置是前缀最大值</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二叉搜索树</a:t>
            </a:r>
          </a:p>
        </p:txBody>
      </p:sp>
      <p:sp>
        <p:nvSpPr>
          <p:cNvPr id="3" name="内容占位符 2"/>
          <p:cNvSpPr>
            <a:spLocks noGrp="1"/>
          </p:cNvSpPr>
          <p:nvPr>
            <p:ph idx="1"/>
          </p:nvPr>
        </p:nvSpPr>
        <p:spPr/>
        <p:txBody>
          <a:bodyPr>
            <a:normAutofit/>
          </a:bodyPr>
          <a:lstStyle/>
          <a:p>
            <a:r>
              <a:rPr lang="zh-CN" altLang="en-US" dirty="0"/>
              <a:t>性质：一个节点</a:t>
            </a:r>
            <a:r>
              <a:rPr lang="en-US" altLang="zh-CN" dirty="0"/>
              <a:t>x</a:t>
            </a:r>
            <a:r>
              <a:rPr lang="zh-CN" altLang="en-US" dirty="0"/>
              <a:t>左子树所有点的关键字都比</a:t>
            </a:r>
            <a:r>
              <a:rPr lang="en-US" altLang="zh-CN" dirty="0"/>
              <a:t>x</a:t>
            </a:r>
            <a:r>
              <a:rPr lang="zh-CN" altLang="en-US" dirty="0"/>
              <a:t>的关键字小，右子树所有点的关键字都比</a:t>
            </a:r>
            <a:r>
              <a:rPr lang="en-US" altLang="zh-CN" dirty="0"/>
              <a:t>x</a:t>
            </a:r>
            <a:r>
              <a:rPr lang="zh-CN" altLang="en-US" dirty="0"/>
              <a:t>的关键字大</a:t>
            </a:r>
          </a:p>
        </p:txBody>
      </p:sp>
      <p:pic>
        <p:nvPicPr>
          <p:cNvPr id="6" name="图片 5" descr="File:Binary search tree.svg"/>
          <p:cNvPicPr/>
          <p:nvPr/>
        </p:nvPicPr>
        <p:blipFill>
          <a:blip r:embed="rId2" cstate="print"/>
          <a:srcRect/>
          <a:stretch>
            <a:fillRect/>
          </a:stretch>
        </p:blipFill>
        <p:spPr bwMode="auto">
          <a:xfrm>
            <a:off x="4295801" y="2924945"/>
            <a:ext cx="3889203" cy="3266657"/>
          </a:xfrm>
          <a:prstGeom prst="rect">
            <a:avLst/>
          </a:prstGeom>
          <a:noFill/>
          <a:ln w="9525">
            <a:noFill/>
            <a:miter lim="800000"/>
            <a:headEnd/>
            <a:tailEnd/>
          </a:ln>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标题 1"/>
          <p:cNvSpPr>
            <a:spLocks noGrp="1"/>
          </p:cNvSpPr>
          <p:nvPr>
            <p:ph type="title"/>
          </p:nvPr>
        </p:nvSpPr>
        <p:spPr/>
        <p:txBody>
          <a:bodyPr/>
          <a:lstStyle/>
          <a:p>
            <a:r>
              <a:rPr lang="en-US" altLang="zh-CN" dirty="0"/>
              <a:t>Solution1</a:t>
            </a:r>
            <a:endParaRPr lang="zh-CN" altLang="en-US" dirty="0"/>
          </a:p>
        </p:txBody>
      </p:sp>
      <p:sp>
        <p:nvSpPr>
          <p:cNvPr id="66563" name="内容占位符 2"/>
          <p:cNvSpPr>
            <a:spLocks noGrp="1"/>
          </p:cNvSpPr>
          <p:nvPr>
            <p:ph idx="1"/>
          </p:nvPr>
        </p:nvSpPr>
        <p:spPr/>
        <p:txBody>
          <a:bodyPr/>
          <a:lstStyle/>
          <a:p>
            <a:pPr eaLnBrk="1" hangingPunct="1"/>
            <a:r>
              <a:rPr lang="zh-CN" altLang="en-US" dirty="0"/>
              <a:t>可以试试分块维护</a:t>
            </a:r>
          </a:p>
          <a:p>
            <a:pPr eaLnBrk="1" hangingPunct="1"/>
            <a:r>
              <a:rPr lang="zh-CN" altLang="zh-CN" dirty="0"/>
              <a:t>复杂度好像是</a:t>
            </a:r>
            <a:r>
              <a:rPr lang="en-US" altLang="zh-CN" dirty="0"/>
              <a:t>O( </a:t>
            </a:r>
            <a:r>
              <a:rPr lang="en-US" altLang="zh-CN" dirty="0" err="1"/>
              <a:t>nsqrt</a:t>
            </a:r>
            <a:r>
              <a:rPr lang="en-US" altLang="zh-CN" dirty="0"/>
              <a:t>( </a:t>
            </a:r>
            <a:r>
              <a:rPr lang="en-US" altLang="zh-CN" dirty="0" err="1"/>
              <a:t>nlogn</a:t>
            </a:r>
            <a:r>
              <a:rPr lang="en-US" altLang="zh-CN" dirty="0"/>
              <a:t> ) )</a:t>
            </a:r>
            <a:r>
              <a:rPr lang="zh-CN" altLang="en-US" dirty="0"/>
              <a:t>的</a:t>
            </a:r>
          </a:p>
          <a:p>
            <a:pPr eaLnBrk="1" hangingPunct="1"/>
            <a:r>
              <a:rPr lang="zh-CN" altLang="en-US" dirty="0"/>
              <a:t>这里不仔细讲了</a:t>
            </a:r>
          </a:p>
          <a:p>
            <a:endParaRPr lang="zh-CN" altLang="en-US" dirty="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标题 1"/>
          <p:cNvSpPr>
            <a:spLocks noGrp="1" noChangeArrowheads="1"/>
          </p:cNvSpPr>
          <p:nvPr>
            <p:ph type="title"/>
          </p:nvPr>
        </p:nvSpPr>
        <p:spPr/>
        <p:txBody>
          <a:bodyPr/>
          <a:lstStyle/>
          <a:p>
            <a:r>
              <a:rPr lang="en-US" altLang="zh-CN" dirty="0"/>
              <a:t>Solution2</a:t>
            </a:r>
            <a:endParaRPr lang="zh-CN" altLang="en-US" dirty="0"/>
          </a:p>
        </p:txBody>
      </p:sp>
      <p:sp>
        <p:nvSpPr>
          <p:cNvPr id="67587" name="内容占位符 2"/>
          <p:cNvSpPr>
            <a:spLocks noGrp="1" noChangeArrowheads="1"/>
          </p:cNvSpPr>
          <p:nvPr>
            <p:ph idx="1"/>
          </p:nvPr>
        </p:nvSpPr>
        <p:spPr/>
        <p:txBody>
          <a:bodyPr>
            <a:normAutofit/>
          </a:bodyPr>
          <a:lstStyle/>
          <a:p>
            <a:pPr eaLnBrk="1" hangingPunct="1"/>
            <a:r>
              <a:rPr lang="zh-CN" altLang="en-US" dirty="0"/>
              <a:t>考虑用线段树维护</a:t>
            </a:r>
          </a:p>
          <a:p>
            <a:pPr eaLnBrk="1" hangingPunct="1"/>
            <a:r>
              <a:rPr lang="zh-CN" altLang="en-US" dirty="0"/>
              <a:t>对于线段树每个结点维护两个值：ans和max，ans表示</a:t>
            </a:r>
            <a:r>
              <a:rPr lang="zh-CN" altLang="en-US" dirty="0">
                <a:solidFill>
                  <a:srgbClr val="FF0000"/>
                </a:solidFill>
              </a:rPr>
              <a:t>只考虑这个区间内的</a:t>
            </a:r>
            <a:r>
              <a:rPr lang="zh-CN" altLang="en-US" dirty="0"/>
              <a:t>可以被看到的楼房，max表示这个区间的最大楼房斜率。</a:t>
            </a:r>
          </a:p>
          <a:p>
            <a:pPr eaLnBrk="1" hangingPunct="1"/>
            <a:r>
              <a:rPr lang="zh-CN" altLang="en-US" dirty="0"/>
              <a:t>如何合并区间？</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标题 1"/>
          <p:cNvSpPr>
            <a:spLocks noGrp="1" noChangeArrowheads="1"/>
          </p:cNvSpPr>
          <p:nvPr>
            <p:ph type="title"/>
          </p:nvPr>
        </p:nvSpPr>
        <p:spPr/>
        <p:txBody>
          <a:bodyPr/>
          <a:lstStyle/>
          <a:p>
            <a:r>
              <a:rPr lang="en-US" altLang="zh-CN" dirty="0"/>
              <a:t>Solution2</a:t>
            </a:r>
          </a:p>
        </p:txBody>
      </p:sp>
      <p:sp>
        <p:nvSpPr>
          <p:cNvPr id="68611" name="内容占位符 2"/>
          <p:cNvSpPr>
            <a:spLocks noGrp="1" noChangeArrowheads="1"/>
          </p:cNvSpPr>
          <p:nvPr>
            <p:ph idx="1"/>
          </p:nvPr>
        </p:nvSpPr>
        <p:spPr/>
        <p:txBody>
          <a:bodyPr/>
          <a:lstStyle/>
          <a:p>
            <a:pPr eaLnBrk="1" hangingPunct="1"/>
            <a:r>
              <a:rPr lang="zh-CN" altLang="en-US" dirty="0"/>
              <a:t>合并左右区间的时候：</a:t>
            </a:r>
          </a:p>
          <a:p>
            <a:pPr eaLnBrk="1" hangingPunct="1"/>
            <a:r>
              <a:rPr lang="zh-CN" altLang="en-US" dirty="0"/>
              <a:t>显然左区间的答案不会变化</a:t>
            </a:r>
          </a:p>
          <a:p>
            <a:pPr eaLnBrk="1" hangingPunct="1"/>
            <a:r>
              <a:rPr lang="zh-CN" altLang="en-US" dirty="0"/>
              <a:t>问题就是考虑右区间有多少个楼房在左区间的约束条件下仍然可以被看到</a:t>
            </a:r>
          </a:p>
          <a:p>
            <a:pPr eaLnBrk="1" hangingPunct="1"/>
            <a:endParaRPr lang="zh-CN" altLang="en-US" dirty="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标题 1"/>
          <p:cNvSpPr>
            <a:spLocks noGrp="1" noChangeArrowheads="1"/>
          </p:cNvSpPr>
          <p:nvPr>
            <p:ph type="title"/>
          </p:nvPr>
        </p:nvSpPr>
        <p:spPr/>
        <p:txBody>
          <a:bodyPr/>
          <a:lstStyle/>
          <a:p>
            <a:r>
              <a:rPr lang="en-US" altLang="zh-CN" dirty="0"/>
              <a:t>Solution2</a:t>
            </a:r>
            <a:endParaRPr lang="zh-CN" altLang="en-US" dirty="0"/>
          </a:p>
        </p:txBody>
      </p:sp>
      <p:sp>
        <p:nvSpPr>
          <p:cNvPr id="69635" name="内容占位符 2"/>
          <p:cNvSpPr>
            <a:spLocks noGrp="1" noChangeArrowheads="1"/>
          </p:cNvSpPr>
          <p:nvPr>
            <p:ph idx="1"/>
          </p:nvPr>
        </p:nvSpPr>
        <p:spPr/>
        <p:txBody>
          <a:bodyPr/>
          <a:lstStyle/>
          <a:p>
            <a:pPr eaLnBrk="1" hangingPunct="1"/>
            <a:r>
              <a:rPr lang="zh-CN" altLang="en-US" dirty="0">
                <a:sym typeface="宋体" panose="02010600030101010101" pitchFamily="2" charset="-122"/>
              </a:rPr>
              <a:t>如果右区间最大值都小于等于左区间最大值，那么右区间就没有贡献了，相当于是被整个挡住了。</a:t>
            </a:r>
            <a:endParaRPr lang="zh-CN" altLang="en-US" dirty="0"/>
          </a:p>
          <a:p>
            <a:pPr eaLnBrk="1" hangingPunct="1"/>
            <a:endParaRPr lang="zh-CN" altLang="en-US" dirty="0"/>
          </a:p>
        </p:txBody>
      </p:sp>
      <p:graphicFrame>
        <p:nvGraphicFramePr>
          <p:cNvPr id="69636" name="对象 3"/>
          <p:cNvGraphicFramePr/>
          <p:nvPr/>
        </p:nvGraphicFramePr>
        <p:xfrm>
          <a:off x="4202906" y="3287318"/>
          <a:ext cx="3935016" cy="2658665"/>
        </p:xfrm>
        <a:graphic>
          <a:graphicData uri="http://schemas.openxmlformats.org/presentationml/2006/ole">
            <mc:AlternateContent xmlns:mc="http://schemas.openxmlformats.org/markup-compatibility/2006">
              <mc:Choice xmlns:v="urn:schemas-microsoft-com:vml" Requires="v">
                <p:oleObj spid="_x0000_s2076" r:id="rId3" imgW="4257675" imgH="2876550" progId="Paint.Picture">
                  <p:embed/>
                </p:oleObj>
              </mc:Choice>
              <mc:Fallback>
                <p:oleObj r:id="rId3" imgW="4257675" imgH="2876550" progId="Paint.Picture">
                  <p:embed/>
                  <p:pic>
                    <p:nvPicPr>
                      <p:cNvPr id="69636" name="对象 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02906" y="3287318"/>
                        <a:ext cx="3935016" cy="2658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标题 1"/>
          <p:cNvSpPr>
            <a:spLocks noGrp="1" noChangeArrowheads="1"/>
          </p:cNvSpPr>
          <p:nvPr>
            <p:ph type="title"/>
          </p:nvPr>
        </p:nvSpPr>
        <p:spPr/>
        <p:txBody>
          <a:bodyPr>
            <a:normAutofit/>
          </a:bodyPr>
          <a:lstStyle/>
          <a:p>
            <a:r>
              <a:rPr lang="en-US" altLang="zh-CN" dirty="0"/>
              <a:t>Solution2</a:t>
            </a:r>
            <a:endParaRPr lang="zh-CN" altLang="en-US" dirty="0"/>
          </a:p>
        </p:txBody>
      </p:sp>
      <p:sp>
        <p:nvSpPr>
          <p:cNvPr id="70659" name="内容占位符 2"/>
          <p:cNvSpPr>
            <a:spLocks noGrp="1" noChangeArrowheads="1"/>
          </p:cNvSpPr>
          <p:nvPr>
            <p:ph idx="1"/>
          </p:nvPr>
        </p:nvSpPr>
        <p:spPr/>
        <p:txBody>
          <a:bodyPr/>
          <a:lstStyle/>
          <a:p>
            <a:pPr eaLnBrk="1" hangingPunct="1"/>
            <a:r>
              <a:rPr lang="zh-CN" altLang="en-US" dirty="0">
                <a:sym typeface="宋体" panose="02010600030101010101" pitchFamily="2" charset="-122"/>
              </a:rPr>
              <a:t>如果右区间最大值大于左区间最大值</a:t>
            </a:r>
          </a:p>
          <a:p>
            <a:pPr eaLnBrk="1" hangingPunct="1"/>
            <a:r>
              <a:rPr lang="zh-CN" altLang="en-US" dirty="0"/>
              <a:t>考虑右区间的两个子区间：左子区间、右子区间</a:t>
            </a:r>
          </a:p>
          <a:p>
            <a:pPr eaLnBrk="1" hangingPunct="1"/>
            <a:endParaRPr lang="zh-CN" altLang="en-US" dirty="0"/>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标题 1"/>
          <p:cNvSpPr>
            <a:spLocks noGrp="1" noChangeArrowheads="1"/>
          </p:cNvSpPr>
          <p:nvPr>
            <p:ph type="title"/>
          </p:nvPr>
        </p:nvSpPr>
        <p:spPr/>
        <p:txBody>
          <a:bodyPr/>
          <a:lstStyle/>
          <a:p>
            <a:r>
              <a:rPr lang="en-US" altLang="zh-CN" dirty="0"/>
              <a:t>Solution2</a:t>
            </a:r>
          </a:p>
        </p:txBody>
      </p:sp>
      <p:sp>
        <p:nvSpPr>
          <p:cNvPr id="71683" name="内容占位符 2"/>
          <p:cNvSpPr>
            <a:spLocks noGrp="1" noChangeArrowheads="1"/>
          </p:cNvSpPr>
          <p:nvPr>
            <p:ph idx="1"/>
          </p:nvPr>
        </p:nvSpPr>
        <p:spPr/>
        <p:txBody>
          <a:bodyPr>
            <a:normAutofit/>
          </a:bodyPr>
          <a:lstStyle/>
          <a:p>
            <a:pPr eaLnBrk="1" hangingPunct="1"/>
            <a:r>
              <a:rPr lang="zh-CN" altLang="en-US" sz="2400" dirty="0"/>
              <a:t>如果左子区间的最大值小于等于左区间最大值</a:t>
            </a:r>
          </a:p>
          <a:p>
            <a:pPr eaLnBrk="1" hangingPunct="1"/>
            <a:r>
              <a:rPr lang="zh-CN" altLang="en-US" sz="2400" dirty="0"/>
              <a:t>那么就递归处理右子区间</a:t>
            </a:r>
          </a:p>
          <a:p>
            <a:pPr eaLnBrk="1" hangingPunct="1"/>
            <a:r>
              <a:rPr lang="zh-CN" altLang="en-US" sz="2400" dirty="0"/>
              <a:t>因为相当于左子区间里面所有楼房都被前面的楼房挡住了了，递归查询右边有多少楼房没被挡住</a:t>
            </a:r>
          </a:p>
          <a:p>
            <a:pPr eaLnBrk="1" hangingPunct="1"/>
            <a:r>
              <a:rPr lang="zh-CN" altLang="en-US" sz="2400" dirty="0"/>
              <a:t>否则就递归处理左子区间，然后加上右子区间原本的答案，因为这个约束条件弱于左子区间对右子区间的约束，所以只考虑这个约束条件对左子区间的影响</a:t>
            </a:r>
            <a:r>
              <a:rPr lang="en-US" altLang="zh-CN" sz="2400" dirty="0"/>
              <a:t>~</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标题 1"/>
          <p:cNvSpPr>
            <a:spLocks noGrp="1" noChangeArrowheads="1"/>
          </p:cNvSpPr>
          <p:nvPr>
            <p:ph type="title"/>
          </p:nvPr>
        </p:nvSpPr>
        <p:spPr/>
        <p:txBody>
          <a:bodyPr/>
          <a:lstStyle/>
          <a:p>
            <a:r>
              <a:rPr lang="en-US" altLang="zh-CN" dirty="0"/>
              <a:t>Solution2</a:t>
            </a:r>
            <a:endParaRPr lang="zh-CN" altLang="en-US" dirty="0"/>
          </a:p>
        </p:txBody>
      </p:sp>
      <p:sp>
        <p:nvSpPr>
          <p:cNvPr id="72707" name="内容占位符 2"/>
          <p:cNvSpPr>
            <a:spLocks noGrp="1" noChangeArrowheads="1"/>
          </p:cNvSpPr>
          <p:nvPr>
            <p:ph idx="1"/>
          </p:nvPr>
        </p:nvSpPr>
        <p:spPr/>
        <p:txBody>
          <a:bodyPr>
            <a:normAutofit/>
          </a:bodyPr>
          <a:lstStyle/>
          <a:p>
            <a:pPr eaLnBrk="1" hangingPunct="1"/>
            <a:r>
              <a:rPr lang="zh-CN" altLang="en-US" dirty="0"/>
              <a:t>由于要合并</a:t>
            </a:r>
            <a:r>
              <a:rPr lang="en-US" altLang="zh-CN" dirty="0"/>
              <a:t>O( </a:t>
            </a:r>
            <a:r>
              <a:rPr lang="en-US" altLang="zh-CN" dirty="0" err="1"/>
              <a:t>logn</a:t>
            </a:r>
            <a:r>
              <a:rPr lang="en-US" altLang="zh-CN" dirty="0"/>
              <a:t> )</a:t>
            </a:r>
            <a:r>
              <a:rPr lang="zh-CN" altLang="en-US" dirty="0"/>
              <a:t>次，每次合并会递归</a:t>
            </a:r>
            <a:r>
              <a:rPr lang="en-US" altLang="zh-CN" dirty="0"/>
              <a:t>O( </a:t>
            </a:r>
            <a:r>
              <a:rPr lang="en-US" altLang="zh-CN" dirty="0" err="1"/>
              <a:t>logn</a:t>
            </a:r>
            <a:r>
              <a:rPr lang="en-US" altLang="zh-CN" dirty="0"/>
              <a:t> )</a:t>
            </a:r>
            <a:r>
              <a:rPr lang="zh-CN" altLang="en-US" dirty="0"/>
              <a:t>个节点</a:t>
            </a:r>
          </a:p>
          <a:p>
            <a:pPr eaLnBrk="1" hangingPunct="1"/>
            <a:r>
              <a:rPr lang="zh-CN" altLang="en-US" dirty="0"/>
              <a:t>所以总复杂度</a:t>
            </a:r>
            <a:r>
              <a:rPr lang="en-US" altLang="zh-CN" dirty="0"/>
              <a:t>O( mlog^2n )</a:t>
            </a:r>
          </a:p>
          <a:p>
            <a:pPr eaLnBrk="1" hangingPunct="1"/>
            <a:r>
              <a:rPr lang="zh-CN" altLang="en-US" dirty="0"/>
              <a:t>实际上常数非常小</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BD3E55-C44F-4005-8D22-2C9D73AB2837}"/>
              </a:ext>
            </a:extLst>
          </p:cNvPr>
          <p:cNvSpPr>
            <a:spLocks noGrp="1"/>
          </p:cNvSpPr>
          <p:nvPr>
            <p:ph type="title"/>
          </p:nvPr>
        </p:nvSpPr>
        <p:spPr/>
        <p:txBody>
          <a:bodyPr>
            <a:normAutofit/>
          </a:bodyPr>
          <a:lstStyle/>
          <a:p>
            <a:r>
              <a:rPr lang="en-US" altLang="zh-CN" dirty="0"/>
              <a:t>Luogu4036 [JSOI2008]</a:t>
            </a:r>
            <a:r>
              <a:rPr lang="zh-CN" altLang="en-US" dirty="0"/>
              <a:t>火星人</a:t>
            </a:r>
          </a:p>
        </p:txBody>
      </p:sp>
      <p:sp>
        <p:nvSpPr>
          <p:cNvPr id="3" name="内容占位符 2">
            <a:extLst>
              <a:ext uri="{FF2B5EF4-FFF2-40B4-BE49-F238E27FC236}">
                <a16:creationId xmlns:a16="http://schemas.microsoft.com/office/drawing/2014/main" id="{4DB4B31F-C8EA-4868-B10E-5F654084D1EE}"/>
              </a:ext>
            </a:extLst>
          </p:cNvPr>
          <p:cNvSpPr>
            <a:spLocks noGrp="1"/>
          </p:cNvSpPr>
          <p:nvPr>
            <p:ph idx="1"/>
          </p:nvPr>
        </p:nvSpPr>
        <p:spPr/>
        <p:txBody>
          <a:bodyPr/>
          <a:lstStyle/>
          <a:p>
            <a:r>
              <a:rPr lang="zh-CN" altLang="en-US" dirty="0"/>
              <a:t>维护一个字符串序列</a:t>
            </a:r>
            <a:endParaRPr lang="en-US" altLang="zh-CN" dirty="0"/>
          </a:p>
          <a:p>
            <a:r>
              <a:rPr lang="en-US" altLang="zh-CN" dirty="0"/>
              <a:t>1.</a:t>
            </a:r>
            <a:r>
              <a:rPr lang="zh-CN" altLang="en-US" dirty="0"/>
              <a:t>单点插入</a:t>
            </a:r>
            <a:endParaRPr lang="en-US" altLang="zh-CN" dirty="0"/>
          </a:p>
          <a:p>
            <a:r>
              <a:rPr lang="en-US" altLang="zh-CN" dirty="0"/>
              <a:t>2.</a:t>
            </a:r>
            <a:r>
              <a:rPr lang="zh-CN" altLang="en-US" dirty="0"/>
              <a:t>单点修改</a:t>
            </a:r>
            <a:endParaRPr lang="en-US" altLang="zh-CN" dirty="0"/>
          </a:p>
          <a:p>
            <a:r>
              <a:rPr lang="en-US" altLang="zh-CN" dirty="0"/>
              <a:t>3.</a:t>
            </a:r>
            <a:r>
              <a:rPr lang="zh-CN" altLang="en-US" dirty="0"/>
              <a:t>查询两个区间的</a:t>
            </a:r>
            <a:r>
              <a:rPr lang="en-US" altLang="zh-CN" dirty="0"/>
              <a:t>LCP</a:t>
            </a:r>
            <a:r>
              <a:rPr lang="zh-CN" altLang="en-US" dirty="0"/>
              <a:t>的长度</a:t>
            </a:r>
            <a:endParaRPr lang="en-US" altLang="zh-CN" dirty="0"/>
          </a:p>
          <a:p>
            <a:r>
              <a:rPr lang="en-US" altLang="zh-CN" dirty="0"/>
              <a:t>LCP</a:t>
            </a:r>
            <a:r>
              <a:rPr lang="zh-CN" altLang="en-US" dirty="0"/>
              <a:t>就是两个字符串的最长公共前缀</a:t>
            </a:r>
            <a:endParaRPr lang="en-US" altLang="zh-CN" dirty="0"/>
          </a:p>
          <a:p>
            <a:r>
              <a:rPr lang="en-US" altLang="zh-CN" dirty="0" err="1"/>
              <a:t>n,m</a:t>
            </a:r>
            <a:r>
              <a:rPr lang="en-US" altLang="zh-CN" dirty="0"/>
              <a:t>&lt;=1.5e5</a:t>
            </a:r>
            <a:r>
              <a:rPr lang="zh-CN" altLang="en-US" dirty="0"/>
              <a:t>，询问次数</a:t>
            </a:r>
            <a:r>
              <a:rPr lang="en-US" altLang="zh-CN" dirty="0"/>
              <a:t>&lt;=1e4</a:t>
            </a:r>
            <a:endParaRPr lang="zh-CN" altLang="en-US" dirty="0"/>
          </a:p>
        </p:txBody>
      </p:sp>
    </p:spTree>
    <p:extLst>
      <p:ext uri="{BB962C8B-B14F-4D97-AF65-F5344CB8AC3E}">
        <p14:creationId xmlns:p14="http://schemas.microsoft.com/office/powerpoint/2010/main" val="377432471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F7B508-80A6-40AF-82AE-2E4CB45BD340}"/>
              </a:ext>
            </a:extLst>
          </p:cNvPr>
          <p:cNvSpPr>
            <a:spLocks noGrp="1"/>
          </p:cNvSpPr>
          <p:nvPr>
            <p:ph type="title"/>
          </p:nvPr>
        </p:nvSpPr>
        <p:spPr/>
        <p:txBody>
          <a:bodyPr/>
          <a:lstStyle/>
          <a:p>
            <a:r>
              <a:rPr lang="en-US" altLang="zh-CN" dirty="0"/>
              <a:t>Solution</a:t>
            </a:r>
            <a:endParaRPr lang="zh-CN" altLang="en-US" dirty="0"/>
          </a:p>
        </p:txBody>
      </p:sp>
      <p:sp>
        <p:nvSpPr>
          <p:cNvPr id="3" name="内容占位符 2">
            <a:extLst>
              <a:ext uri="{FF2B5EF4-FFF2-40B4-BE49-F238E27FC236}">
                <a16:creationId xmlns:a16="http://schemas.microsoft.com/office/drawing/2014/main" id="{EDAAB7BF-1B4C-4756-A1C6-55FE7AF763E3}"/>
              </a:ext>
            </a:extLst>
          </p:cNvPr>
          <p:cNvSpPr>
            <a:spLocks noGrp="1"/>
          </p:cNvSpPr>
          <p:nvPr>
            <p:ph idx="1"/>
          </p:nvPr>
        </p:nvSpPr>
        <p:spPr/>
        <p:txBody>
          <a:bodyPr/>
          <a:lstStyle/>
          <a:p>
            <a:r>
              <a:rPr lang="zh-CN" altLang="en-US" dirty="0"/>
              <a:t>如何判断两个字符串是否相等？</a:t>
            </a:r>
            <a:endParaRPr lang="en-US" altLang="zh-CN" dirty="0"/>
          </a:p>
          <a:p>
            <a:r>
              <a:rPr lang="zh-CN" altLang="en-US" dirty="0"/>
              <a:t>哈希</a:t>
            </a:r>
            <a:endParaRPr lang="en-US" altLang="zh-CN" dirty="0"/>
          </a:p>
          <a:p>
            <a:r>
              <a:rPr lang="zh-CN" altLang="en-US" dirty="0"/>
              <a:t>如何在带插入的情况下维护一个区间的哈希值？</a:t>
            </a:r>
            <a:endParaRPr lang="en-US" altLang="zh-CN" dirty="0"/>
          </a:p>
          <a:p>
            <a:r>
              <a:rPr lang="zh-CN" altLang="en-US" dirty="0"/>
              <a:t>使用平衡树，预处理</a:t>
            </a:r>
            <a:r>
              <a:rPr lang="en-US" altLang="zh-CN" dirty="0"/>
              <a:t>base</a:t>
            </a:r>
            <a:r>
              <a:rPr lang="zh-CN" altLang="en-US" dirty="0"/>
              <a:t>的每个次幂的值，这样可以合并两个区间的哈希值</a:t>
            </a:r>
            <a:endParaRPr lang="en-US" altLang="zh-CN" dirty="0"/>
          </a:p>
          <a:p>
            <a:r>
              <a:rPr lang="zh-CN" altLang="en-US" dirty="0"/>
              <a:t>如何查询</a:t>
            </a:r>
            <a:r>
              <a:rPr lang="en-US" altLang="zh-CN" dirty="0"/>
              <a:t>LCP</a:t>
            </a:r>
            <a:r>
              <a:rPr lang="zh-CN" altLang="en-US" dirty="0"/>
              <a:t>？</a:t>
            </a:r>
          </a:p>
        </p:txBody>
      </p:sp>
    </p:spTree>
    <p:extLst>
      <p:ext uri="{BB962C8B-B14F-4D97-AF65-F5344CB8AC3E}">
        <p14:creationId xmlns:p14="http://schemas.microsoft.com/office/powerpoint/2010/main" val="202102604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0D1AE0-74F6-4B2D-8F1C-6B09DA94BC82}"/>
              </a:ext>
            </a:extLst>
          </p:cNvPr>
          <p:cNvSpPr>
            <a:spLocks noGrp="1"/>
          </p:cNvSpPr>
          <p:nvPr>
            <p:ph type="title"/>
          </p:nvPr>
        </p:nvSpPr>
        <p:spPr/>
        <p:txBody>
          <a:bodyPr/>
          <a:lstStyle/>
          <a:p>
            <a:r>
              <a:rPr lang="en-US" altLang="zh-CN" dirty="0"/>
              <a:t>Solution</a:t>
            </a:r>
            <a:endParaRPr lang="zh-CN" altLang="en-US" dirty="0"/>
          </a:p>
        </p:txBody>
      </p:sp>
      <p:sp>
        <p:nvSpPr>
          <p:cNvPr id="3" name="内容占位符 2">
            <a:extLst>
              <a:ext uri="{FF2B5EF4-FFF2-40B4-BE49-F238E27FC236}">
                <a16:creationId xmlns:a16="http://schemas.microsoft.com/office/drawing/2014/main" id="{413B0602-57F9-418D-88F4-2BD4F1B2876E}"/>
              </a:ext>
            </a:extLst>
          </p:cNvPr>
          <p:cNvSpPr>
            <a:spLocks noGrp="1"/>
          </p:cNvSpPr>
          <p:nvPr>
            <p:ph idx="1"/>
          </p:nvPr>
        </p:nvSpPr>
        <p:spPr/>
        <p:txBody>
          <a:bodyPr/>
          <a:lstStyle/>
          <a:p>
            <a:r>
              <a:rPr lang="zh-CN" altLang="en-US" dirty="0"/>
              <a:t>可以使用二分答案的方法</a:t>
            </a:r>
            <a:endParaRPr lang="en-US" altLang="zh-CN" dirty="0"/>
          </a:p>
          <a:p>
            <a:r>
              <a:rPr lang="zh-CN" altLang="en-US" dirty="0"/>
              <a:t>二分一个区间长度，使用平衡树维护区间哈希的方法来查询这个长度的两个前缀是否相等</a:t>
            </a:r>
            <a:endParaRPr lang="en-US" altLang="zh-CN" dirty="0"/>
          </a:p>
          <a:p>
            <a:r>
              <a:rPr lang="zh-CN" altLang="en-US" dirty="0"/>
              <a:t>时间复杂度</a:t>
            </a:r>
            <a:r>
              <a:rPr lang="en-US" altLang="zh-CN" dirty="0"/>
              <a:t>O( mlog^2n )</a:t>
            </a:r>
            <a:r>
              <a:rPr lang="zh-CN" altLang="en-US" dirty="0"/>
              <a:t>，可以优化为</a:t>
            </a:r>
            <a:r>
              <a:rPr lang="en-US" altLang="zh-CN" dirty="0"/>
              <a:t>O( mlog^2n/</a:t>
            </a:r>
            <a:r>
              <a:rPr lang="en-US" altLang="zh-CN" dirty="0" err="1"/>
              <a:t>loglogn</a:t>
            </a:r>
            <a:r>
              <a:rPr lang="en-US" altLang="zh-CN" dirty="0"/>
              <a:t> )</a:t>
            </a:r>
          </a:p>
          <a:p>
            <a:r>
              <a:rPr lang="zh-CN" altLang="en-US" dirty="0"/>
              <a:t>其实题目中说了询问次数比较少，询问是</a:t>
            </a:r>
            <a:r>
              <a:rPr lang="en-US" altLang="zh-CN" dirty="0"/>
              <a:t>O( log^2n )</a:t>
            </a:r>
            <a:r>
              <a:rPr lang="zh-CN" altLang="en-US" dirty="0"/>
              <a:t>的，插入是</a:t>
            </a:r>
            <a:r>
              <a:rPr lang="en-US" altLang="zh-CN" dirty="0"/>
              <a:t>O( </a:t>
            </a:r>
            <a:r>
              <a:rPr lang="en-US" altLang="zh-CN" dirty="0" err="1"/>
              <a:t>logn</a:t>
            </a:r>
            <a:r>
              <a:rPr lang="en-US" altLang="zh-CN" dirty="0"/>
              <a:t> )</a:t>
            </a:r>
            <a:r>
              <a:rPr lang="zh-CN" altLang="en-US" dirty="0"/>
              <a:t>的</a:t>
            </a:r>
          </a:p>
        </p:txBody>
      </p:sp>
    </p:spTree>
    <p:extLst>
      <p:ext uri="{BB962C8B-B14F-4D97-AF65-F5344CB8AC3E}">
        <p14:creationId xmlns:p14="http://schemas.microsoft.com/office/powerpoint/2010/main" val="37491789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平衡树</a:t>
            </a:r>
          </a:p>
        </p:txBody>
      </p:sp>
      <p:sp>
        <p:nvSpPr>
          <p:cNvPr id="3" name="内容占位符 2"/>
          <p:cNvSpPr>
            <a:spLocks noGrp="1"/>
          </p:cNvSpPr>
          <p:nvPr>
            <p:ph idx="1"/>
          </p:nvPr>
        </p:nvSpPr>
        <p:spPr/>
        <p:txBody>
          <a:bodyPr>
            <a:normAutofit/>
          </a:bodyPr>
          <a:lstStyle/>
          <a:p>
            <a:r>
              <a:rPr lang="zh-CN" altLang="en-US" dirty="0"/>
              <a:t>限于篇幅，这里只讲一下</a:t>
            </a:r>
            <a:r>
              <a:rPr lang="en-US" altLang="zh-CN" dirty="0" err="1"/>
              <a:t>treap</a:t>
            </a:r>
            <a:r>
              <a:rPr lang="zh-CN" altLang="en-US" dirty="0"/>
              <a:t>和</a:t>
            </a:r>
            <a:r>
              <a:rPr lang="en-US" altLang="zh-CN" dirty="0"/>
              <a:t>splay</a:t>
            </a:r>
            <a:endParaRPr lang="zh-CN" altLang="en-US" dirty="0"/>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E81147-581E-4884-B147-AD6CB374B4F7}"/>
              </a:ext>
            </a:extLst>
          </p:cNvPr>
          <p:cNvSpPr>
            <a:spLocks noGrp="1"/>
          </p:cNvSpPr>
          <p:nvPr>
            <p:ph type="title"/>
          </p:nvPr>
        </p:nvSpPr>
        <p:spPr/>
        <p:txBody>
          <a:bodyPr/>
          <a:lstStyle/>
          <a:p>
            <a:r>
              <a:rPr lang="zh-CN" altLang="en-US" dirty="0"/>
              <a:t>题</a:t>
            </a:r>
          </a:p>
        </p:txBody>
      </p:sp>
      <p:sp>
        <p:nvSpPr>
          <p:cNvPr id="3" name="内容占位符 2">
            <a:extLst>
              <a:ext uri="{FF2B5EF4-FFF2-40B4-BE49-F238E27FC236}">
                <a16:creationId xmlns:a16="http://schemas.microsoft.com/office/drawing/2014/main" id="{CCB51AF5-C30A-4340-A74A-8DBA13FC6711}"/>
              </a:ext>
            </a:extLst>
          </p:cNvPr>
          <p:cNvSpPr>
            <a:spLocks noGrp="1"/>
          </p:cNvSpPr>
          <p:nvPr>
            <p:ph idx="1"/>
          </p:nvPr>
        </p:nvSpPr>
        <p:spPr/>
        <p:txBody>
          <a:bodyPr/>
          <a:lstStyle/>
          <a:p>
            <a:r>
              <a:rPr lang="zh-CN" altLang="en-US" dirty="0"/>
              <a:t>有两个字符串序列</a:t>
            </a:r>
            <a:r>
              <a:rPr lang="en-US" altLang="zh-CN" dirty="0"/>
              <a:t>A,B</a:t>
            </a:r>
          </a:p>
          <a:p>
            <a:r>
              <a:rPr lang="zh-CN" altLang="en-US" dirty="0"/>
              <a:t>每次修改</a:t>
            </a:r>
            <a:r>
              <a:rPr lang="en-US" altLang="zh-CN" dirty="0"/>
              <a:t>B</a:t>
            </a:r>
            <a:r>
              <a:rPr lang="zh-CN" altLang="en-US" dirty="0"/>
              <a:t>序列的一个位置，或者询问</a:t>
            </a:r>
            <a:r>
              <a:rPr lang="en-US" altLang="zh-CN" dirty="0"/>
              <a:t>A</a:t>
            </a:r>
            <a:r>
              <a:rPr lang="zh-CN" altLang="en-US" dirty="0"/>
              <a:t>序列有多少长</a:t>
            </a:r>
            <a:r>
              <a:rPr lang="en-US" altLang="zh-CN" dirty="0"/>
              <a:t>|B|</a:t>
            </a:r>
            <a:r>
              <a:rPr lang="zh-CN" altLang="en-US" dirty="0"/>
              <a:t>的区间，满足这个区间于</a:t>
            </a:r>
            <a:r>
              <a:rPr lang="en-US" altLang="zh-CN" dirty="0"/>
              <a:t>B</a:t>
            </a:r>
            <a:r>
              <a:rPr lang="zh-CN" altLang="en-US" dirty="0"/>
              <a:t>序列对应的字符串完全匹配</a:t>
            </a:r>
            <a:endParaRPr lang="en-US" altLang="zh-CN" dirty="0"/>
          </a:p>
        </p:txBody>
      </p:sp>
    </p:spTree>
    <p:extLst>
      <p:ext uri="{BB962C8B-B14F-4D97-AF65-F5344CB8AC3E}">
        <p14:creationId xmlns:p14="http://schemas.microsoft.com/office/powerpoint/2010/main" val="27301557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77998A-849B-4905-BCCB-20633DA79EE6}"/>
              </a:ext>
            </a:extLst>
          </p:cNvPr>
          <p:cNvSpPr>
            <a:spLocks noGrp="1"/>
          </p:cNvSpPr>
          <p:nvPr>
            <p:ph type="title"/>
          </p:nvPr>
        </p:nvSpPr>
        <p:spPr/>
        <p:txBody>
          <a:bodyPr/>
          <a:lstStyle/>
          <a:p>
            <a:endParaRPr lang="zh-CN" altLang="en-US" dirty="0"/>
          </a:p>
        </p:txBody>
      </p:sp>
      <p:sp>
        <p:nvSpPr>
          <p:cNvPr id="3" name="内容占位符 2">
            <a:extLst>
              <a:ext uri="{FF2B5EF4-FFF2-40B4-BE49-F238E27FC236}">
                <a16:creationId xmlns:a16="http://schemas.microsoft.com/office/drawing/2014/main" id="{52B3B2ED-7A8F-4FE5-977F-5F35D833B7C9}"/>
              </a:ext>
            </a:extLst>
          </p:cNvPr>
          <p:cNvSpPr>
            <a:spLocks noGrp="1"/>
          </p:cNvSpPr>
          <p:nvPr>
            <p:ph idx="1"/>
          </p:nvPr>
        </p:nvSpPr>
        <p:spPr/>
        <p:txBody>
          <a:bodyPr/>
          <a:lstStyle/>
          <a:p>
            <a:endParaRPr lang="zh-CN" altLang="en-US"/>
          </a:p>
        </p:txBody>
      </p:sp>
    </p:spTree>
    <p:extLst>
      <p:ext uri="{BB962C8B-B14F-4D97-AF65-F5344CB8AC3E}">
        <p14:creationId xmlns:p14="http://schemas.microsoft.com/office/powerpoint/2010/main" val="392036698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C55B92-87B0-4363-8A6D-85CCA5FF90F4}"/>
              </a:ext>
            </a:extLst>
          </p:cNvPr>
          <p:cNvSpPr>
            <a:spLocks noGrp="1"/>
          </p:cNvSpPr>
          <p:nvPr>
            <p:ph type="title"/>
          </p:nvPr>
        </p:nvSpPr>
        <p:spPr/>
        <p:txBody>
          <a:bodyPr/>
          <a:lstStyle/>
          <a:p>
            <a:r>
              <a:rPr lang="en-US" altLang="zh-CN" dirty="0"/>
              <a:t>Luogu2757 [</a:t>
            </a:r>
            <a:r>
              <a:rPr lang="zh-CN" altLang="en-US" dirty="0"/>
              <a:t>国家集训队</a:t>
            </a:r>
            <a:r>
              <a:rPr lang="en-US" altLang="zh-CN" dirty="0"/>
              <a:t>]</a:t>
            </a:r>
            <a:r>
              <a:rPr lang="zh-CN" altLang="en-US" dirty="0"/>
              <a:t>等差子序列</a:t>
            </a:r>
          </a:p>
        </p:txBody>
      </p:sp>
      <p:pic>
        <p:nvPicPr>
          <p:cNvPr id="5" name="内容占位符 4">
            <a:extLst>
              <a:ext uri="{FF2B5EF4-FFF2-40B4-BE49-F238E27FC236}">
                <a16:creationId xmlns:a16="http://schemas.microsoft.com/office/drawing/2014/main" id="{BA567324-FC54-4E37-8AA1-AD1CEE8125B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690688"/>
            <a:ext cx="5003069" cy="5167312"/>
          </a:xfrm>
        </p:spPr>
      </p:pic>
    </p:spTree>
    <p:extLst>
      <p:ext uri="{BB962C8B-B14F-4D97-AF65-F5344CB8AC3E}">
        <p14:creationId xmlns:p14="http://schemas.microsoft.com/office/powerpoint/2010/main" val="305849375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33E85F-1532-4150-9D36-44A782869EC0}"/>
              </a:ext>
            </a:extLst>
          </p:cNvPr>
          <p:cNvSpPr>
            <a:spLocks noGrp="1"/>
          </p:cNvSpPr>
          <p:nvPr>
            <p:ph type="title"/>
          </p:nvPr>
        </p:nvSpPr>
        <p:spPr/>
        <p:txBody>
          <a:bodyPr/>
          <a:lstStyle/>
          <a:p>
            <a:r>
              <a:rPr lang="en-US" altLang="zh-CN" dirty="0"/>
              <a:t>Solution</a:t>
            </a:r>
            <a:endParaRPr lang="zh-CN" altLang="en-US" dirty="0"/>
          </a:p>
        </p:txBody>
      </p:sp>
      <p:sp>
        <p:nvSpPr>
          <p:cNvPr id="3" name="内容占位符 2">
            <a:extLst>
              <a:ext uri="{FF2B5EF4-FFF2-40B4-BE49-F238E27FC236}">
                <a16:creationId xmlns:a16="http://schemas.microsoft.com/office/drawing/2014/main" id="{3C4F4610-0374-4E0E-825B-82E30C4B7FEA}"/>
              </a:ext>
            </a:extLst>
          </p:cNvPr>
          <p:cNvSpPr>
            <a:spLocks noGrp="1"/>
          </p:cNvSpPr>
          <p:nvPr>
            <p:ph idx="1"/>
          </p:nvPr>
        </p:nvSpPr>
        <p:spPr/>
        <p:txBody>
          <a:bodyPr/>
          <a:lstStyle/>
          <a:p>
            <a:endParaRPr lang="zh-CN" altLang="en-US" dirty="0"/>
          </a:p>
        </p:txBody>
      </p:sp>
    </p:spTree>
    <p:extLst>
      <p:ext uri="{BB962C8B-B14F-4D97-AF65-F5344CB8AC3E}">
        <p14:creationId xmlns:p14="http://schemas.microsoft.com/office/powerpoint/2010/main" val="92126817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074A8A-CED7-40CF-903D-1AE1B6C38060}"/>
              </a:ext>
            </a:extLst>
          </p:cNvPr>
          <p:cNvSpPr>
            <a:spLocks noGrp="1"/>
          </p:cNvSpPr>
          <p:nvPr>
            <p:ph type="title"/>
          </p:nvPr>
        </p:nvSpPr>
        <p:spPr/>
        <p:txBody>
          <a:bodyPr>
            <a:normAutofit/>
          </a:bodyPr>
          <a:lstStyle/>
          <a:p>
            <a:r>
              <a:rPr lang="en-US" altLang="zh-CN" dirty="0"/>
              <a:t>Luogu6327 </a:t>
            </a:r>
            <a:r>
              <a:rPr lang="zh-CN" altLang="en-US" dirty="0"/>
              <a:t>区间加区间</a:t>
            </a:r>
            <a:r>
              <a:rPr lang="en-US" altLang="zh-CN" dirty="0"/>
              <a:t>sin</a:t>
            </a:r>
            <a:r>
              <a:rPr lang="zh-CN" altLang="en-US" dirty="0"/>
              <a:t>和</a:t>
            </a:r>
          </a:p>
        </p:txBody>
      </p:sp>
      <p:pic>
        <p:nvPicPr>
          <p:cNvPr id="5" name="内容占位符 4">
            <a:extLst>
              <a:ext uri="{FF2B5EF4-FFF2-40B4-BE49-F238E27FC236}">
                <a16:creationId xmlns:a16="http://schemas.microsoft.com/office/drawing/2014/main" id="{3B0013B3-66AA-4DF6-B1DB-CF5278E78C9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690688"/>
            <a:ext cx="7748687" cy="1800200"/>
          </a:xfrm>
        </p:spPr>
      </p:pic>
    </p:spTree>
    <p:extLst>
      <p:ext uri="{BB962C8B-B14F-4D97-AF65-F5344CB8AC3E}">
        <p14:creationId xmlns:p14="http://schemas.microsoft.com/office/powerpoint/2010/main" val="76857456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575DEF-D7BB-4399-AD5B-D8089256296A}"/>
              </a:ext>
            </a:extLst>
          </p:cNvPr>
          <p:cNvSpPr>
            <a:spLocks noGrp="1"/>
          </p:cNvSpPr>
          <p:nvPr>
            <p:ph type="title"/>
          </p:nvPr>
        </p:nvSpPr>
        <p:spPr/>
        <p:txBody>
          <a:bodyPr/>
          <a:lstStyle/>
          <a:p>
            <a:r>
              <a:rPr lang="en-US" altLang="zh-CN" dirty="0"/>
              <a:t>Solution</a:t>
            </a:r>
            <a:endParaRPr lang="zh-CN" altLang="en-US" dirty="0"/>
          </a:p>
        </p:txBody>
      </p:sp>
      <p:sp>
        <p:nvSpPr>
          <p:cNvPr id="3" name="内容占位符 2">
            <a:extLst>
              <a:ext uri="{FF2B5EF4-FFF2-40B4-BE49-F238E27FC236}">
                <a16:creationId xmlns:a16="http://schemas.microsoft.com/office/drawing/2014/main" id="{70D1F408-F8CF-4923-A748-4EC5B133DCAE}"/>
              </a:ext>
            </a:extLst>
          </p:cNvPr>
          <p:cNvSpPr>
            <a:spLocks noGrp="1"/>
          </p:cNvSpPr>
          <p:nvPr>
            <p:ph idx="1"/>
          </p:nvPr>
        </p:nvSpPr>
        <p:spPr/>
        <p:txBody>
          <a:bodyPr/>
          <a:lstStyle/>
          <a:p>
            <a:r>
              <a:rPr lang="zh-CN" altLang="en-US" dirty="0"/>
              <a:t>考虑这个区间</a:t>
            </a:r>
            <a:r>
              <a:rPr lang="en-US" altLang="zh-CN" dirty="0"/>
              <a:t>sin</a:t>
            </a:r>
            <a:r>
              <a:rPr lang="zh-CN" altLang="en-US" dirty="0"/>
              <a:t>和如何维护</a:t>
            </a:r>
            <a:endParaRPr lang="en-US" altLang="zh-CN" dirty="0"/>
          </a:p>
          <a:p>
            <a:r>
              <a:rPr lang="zh-CN" altLang="en-US" dirty="0"/>
              <a:t>大家都记得数学课学过一个东西叫做和差角公式吗</a:t>
            </a:r>
            <a:endParaRPr lang="en-US" altLang="zh-CN" dirty="0"/>
          </a:p>
        </p:txBody>
      </p:sp>
    </p:spTree>
    <p:extLst>
      <p:ext uri="{BB962C8B-B14F-4D97-AF65-F5344CB8AC3E}">
        <p14:creationId xmlns:p14="http://schemas.microsoft.com/office/powerpoint/2010/main" val="251670608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41FB75-539E-4DCD-B77A-05E88793CF9C}"/>
              </a:ext>
            </a:extLst>
          </p:cNvPr>
          <p:cNvSpPr>
            <a:spLocks noGrp="1"/>
          </p:cNvSpPr>
          <p:nvPr>
            <p:ph type="title"/>
          </p:nvPr>
        </p:nvSpPr>
        <p:spPr/>
        <p:txBody>
          <a:bodyPr/>
          <a:lstStyle/>
          <a:p>
            <a:r>
              <a:rPr lang="en-US" altLang="zh-CN" dirty="0"/>
              <a:t>Solution</a:t>
            </a:r>
            <a:endParaRPr lang="zh-CN" altLang="en-US" dirty="0"/>
          </a:p>
        </p:txBody>
      </p:sp>
      <p:sp>
        <p:nvSpPr>
          <p:cNvPr id="3" name="内容占位符 2">
            <a:extLst>
              <a:ext uri="{FF2B5EF4-FFF2-40B4-BE49-F238E27FC236}">
                <a16:creationId xmlns:a16="http://schemas.microsoft.com/office/drawing/2014/main" id="{E7986C7C-A094-457E-989F-EF597B8785F2}"/>
              </a:ext>
            </a:extLst>
          </p:cNvPr>
          <p:cNvSpPr>
            <a:spLocks noGrp="1"/>
          </p:cNvSpPr>
          <p:nvPr>
            <p:ph idx="1"/>
          </p:nvPr>
        </p:nvSpPr>
        <p:spPr/>
        <p:txBody>
          <a:bodyPr/>
          <a:lstStyle/>
          <a:p>
            <a:r>
              <a:rPr lang="es-ES" altLang="zh-CN" dirty="0"/>
              <a:t>sin(x+</a:t>
            </a:r>
            <a:r>
              <a:rPr lang="en-US" altLang="zh-CN" dirty="0"/>
              <a:t>y</a:t>
            </a:r>
            <a:r>
              <a:rPr lang="es-ES" altLang="zh-CN" dirty="0"/>
              <a:t>)=sinxcosy+cosxsiny</a:t>
            </a:r>
          </a:p>
          <a:p>
            <a:r>
              <a:rPr lang="es-ES" altLang="zh-CN" dirty="0"/>
              <a:t>cos(x+y)=cosxcosy−sinxsiny</a:t>
            </a:r>
          </a:p>
          <a:p>
            <a:r>
              <a:rPr lang="zh-CN" altLang="en-US" dirty="0"/>
              <a:t>所以我们维护区间的</a:t>
            </a:r>
            <a:r>
              <a:rPr lang="en-US" altLang="zh-CN" dirty="0"/>
              <a:t>sin</a:t>
            </a:r>
            <a:r>
              <a:rPr lang="zh-CN" altLang="en-US" dirty="0"/>
              <a:t>和，</a:t>
            </a:r>
            <a:r>
              <a:rPr lang="en-US" altLang="zh-CN" dirty="0"/>
              <a:t>cos</a:t>
            </a:r>
            <a:r>
              <a:rPr lang="zh-CN" altLang="en-US" dirty="0"/>
              <a:t>和，然后就可以打区间加标记了，这个标记可以合并，也可以下放</a:t>
            </a:r>
            <a:endParaRPr lang="es-ES" altLang="zh-CN" dirty="0"/>
          </a:p>
        </p:txBody>
      </p:sp>
    </p:spTree>
    <p:extLst>
      <p:ext uri="{BB962C8B-B14F-4D97-AF65-F5344CB8AC3E}">
        <p14:creationId xmlns:p14="http://schemas.microsoft.com/office/powerpoint/2010/main" val="97168972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DC71B6-2EC4-4F70-BEAB-11C9E78733D7}"/>
              </a:ext>
            </a:extLst>
          </p:cNvPr>
          <p:cNvSpPr>
            <a:spLocks noGrp="1"/>
          </p:cNvSpPr>
          <p:nvPr>
            <p:ph type="title"/>
          </p:nvPr>
        </p:nvSpPr>
        <p:spPr/>
        <p:txBody>
          <a:bodyPr/>
          <a:lstStyle/>
          <a:p>
            <a:r>
              <a:rPr lang="en-US" altLang="zh-CN" dirty="0"/>
              <a:t>Luogu7706 </a:t>
            </a:r>
            <a:r>
              <a:rPr lang="zh-CN" altLang="en-US" dirty="0"/>
              <a:t>「</a:t>
            </a:r>
            <a:r>
              <a:rPr lang="en-US" altLang="zh-CN" dirty="0"/>
              <a:t>Wdsr-2.7</a:t>
            </a:r>
            <a:r>
              <a:rPr lang="zh-CN" altLang="en-US" dirty="0"/>
              <a:t>」文文的摄影布置</a:t>
            </a:r>
          </a:p>
        </p:txBody>
      </p:sp>
      <p:sp>
        <p:nvSpPr>
          <p:cNvPr id="7" name="内容占位符 6">
            <a:extLst>
              <a:ext uri="{FF2B5EF4-FFF2-40B4-BE49-F238E27FC236}">
                <a16:creationId xmlns:a16="http://schemas.microsoft.com/office/drawing/2014/main" id="{F81B51D6-847E-421B-B041-E1F93D8AE3BD}"/>
              </a:ext>
            </a:extLst>
          </p:cNvPr>
          <p:cNvSpPr>
            <a:spLocks noGrp="1"/>
          </p:cNvSpPr>
          <p:nvPr>
            <p:ph idx="1"/>
          </p:nvPr>
        </p:nvSpPr>
        <p:spPr/>
        <p:txBody>
          <a:bodyPr>
            <a:normAutofit fontScale="92500" lnSpcReduction="20000"/>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en-US" altLang="zh-CN" dirty="0" err="1"/>
              <a:t>n,m</a:t>
            </a:r>
            <a:r>
              <a:rPr lang="en-US" altLang="zh-CN" dirty="0"/>
              <a:t>&lt;=5e5</a:t>
            </a:r>
            <a:endParaRPr lang="zh-CN" altLang="en-US" dirty="0"/>
          </a:p>
        </p:txBody>
      </p:sp>
      <p:pic>
        <p:nvPicPr>
          <p:cNvPr id="8" name="内容占位符 4">
            <a:extLst>
              <a:ext uri="{FF2B5EF4-FFF2-40B4-BE49-F238E27FC236}">
                <a16:creationId xmlns:a16="http://schemas.microsoft.com/office/drawing/2014/main" id="{83E9EBA2-3837-4270-9B2E-285ED856D0E3}"/>
              </a:ext>
            </a:extLst>
          </p:cNvPr>
          <p:cNvPicPr>
            <a:picLocks noChangeAspect="1"/>
          </p:cNvPicPr>
          <p:nvPr/>
        </p:nvPicPr>
        <p:blipFill>
          <a:blip r:embed="rId2"/>
          <a:stretch>
            <a:fillRect/>
          </a:stretch>
        </p:blipFill>
        <p:spPr>
          <a:xfrm>
            <a:off x="678810" y="1485900"/>
            <a:ext cx="7239000" cy="3886200"/>
          </a:xfrm>
          <a:prstGeom prst="rect">
            <a:avLst/>
          </a:prstGeom>
        </p:spPr>
      </p:pic>
    </p:spTree>
    <p:extLst>
      <p:ext uri="{BB962C8B-B14F-4D97-AF65-F5344CB8AC3E}">
        <p14:creationId xmlns:p14="http://schemas.microsoft.com/office/powerpoint/2010/main" val="55440737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A6AB05-D698-4A93-88AB-889B80B24359}"/>
              </a:ext>
            </a:extLst>
          </p:cNvPr>
          <p:cNvSpPr>
            <a:spLocks noGrp="1"/>
          </p:cNvSpPr>
          <p:nvPr>
            <p:ph type="title"/>
          </p:nvPr>
        </p:nvSpPr>
        <p:spPr/>
        <p:txBody>
          <a:bodyPr/>
          <a:lstStyle/>
          <a:p>
            <a:r>
              <a:rPr lang="en-US" altLang="zh-CN" dirty="0"/>
              <a:t>Solution</a:t>
            </a:r>
            <a:endParaRPr lang="zh-CN" altLang="en-US" dirty="0"/>
          </a:p>
        </p:txBody>
      </p:sp>
      <p:sp>
        <p:nvSpPr>
          <p:cNvPr id="3" name="内容占位符 2">
            <a:extLst>
              <a:ext uri="{FF2B5EF4-FFF2-40B4-BE49-F238E27FC236}">
                <a16:creationId xmlns:a16="http://schemas.microsoft.com/office/drawing/2014/main" id="{BF7876CA-47AE-47AE-BA60-C0F09883C92C}"/>
              </a:ext>
            </a:extLst>
          </p:cNvPr>
          <p:cNvSpPr>
            <a:spLocks noGrp="1"/>
          </p:cNvSpPr>
          <p:nvPr>
            <p:ph idx="1"/>
          </p:nvPr>
        </p:nvSpPr>
        <p:spPr/>
        <p:txBody>
          <a:bodyPr/>
          <a:lstStyle/>
          <a:p>
            <a:r>
              <a:rPr lang="zh-CN" altLang="en-US" dirty="0"/>
              <a:t>直接线段树维护，考虑信息合并</a:t>
            </a:r>
            <a:endParaRPr lang="en-US" altLang="zh-CN" dirty="0"/>
          </a:p>
          <a:p>
            <a:r>
              <a:rPr lang="zh-CN" altLang="en-US" dirty="0"/>
              <a:t>合并节点</a:t>
            </a:r>
            <a:r>
              <a:rPr lang="en-US" altLang="zh-CN" dirty="0"/>
              <a:t>A</a:t>
            </a:r>
            <a:r>
              <a:rPr lang="zh-CN" altLang="en-US" dirty="0"/>
              <a:t>和</a:t>
            </a:r>
            <a:r>
              <a:rPr lang="en-US" altLang="zh-CN" dirty="0"/>
              <a:t>B</a:t>
            </a:r>
            <a:r>
              <a:rPr lang="zh-CN" altLang="en-US" dirty="0"/>
              <a:t>的时候，如果三元组全部在</a:t>
            </a:r>
            <a:r>
              <a:rPr lang="en-US" altLang="zh-CN" dirty="0"/>
              <a:t>A</a:t>
            </a:r>
            <a:r>
              <a:rPr lang="zh-CN" altLang="en-US" dirty="0"/>
              <a:t>内或者在</a:t>
            </a:r>
            <a:r>
              <a:rPr lang="en-US" altLang="zh-CN" dirty="0"/>
              <a:t>B</a:t>
            </a:r>
            <a:r>
              <a:rPr lang="zh-CN" altLang="en-US" dirty="0"/>
              <a:t>内的话，那直接使用左儿子或者右儿子答案即可</a:t>
            </a:r>
            <a:endParaRPr lang="en-US" altLang="zh-CN" dirty="0"/>
          </a:p>
          <a:p>
            <a:r>
              <a:rPr lang="zh-CN" altLang="en-US" dirty="0"/>
              <a:t>缺失的是什么？</a:t>
            </a:r>
            <a:endParaRPr lang="en-US" altLang="zh-CN" dirty="0"/>
          </a:p>
          <a:p>
            <a:r>
              <a:rPr lang="zh-CN" altLang="en-US" dirty="0"/>
              <a:t>左边有</a:t>
            </a:r>
            <a:r>
              <a:rPr lang="en-US" altLang="zh-CN" dirty="0" err="1"/>
              <a:t>i</a:t>
            </a:r>
            <a:r>
              <a:rPr lang="zh-CN" altLang="en-US" dirty="0"/>
              <a:t>，右边有</a:t>
            </a:r>
            <a:r>
              <a:rPr lang="en-US" altLang="zh-CN" dirty="0" err="1"/>
              <a:t>j,k</a:t>
            </a:r>
            <a:r>
              <a:rPr lang="zh-CN" altLang="en-US" dirty="0"/>
              <a:t>，或者左边有</a:t>
            </a:r>
            <a:r>
              <a:rPr lang="en-US" altLang="zh-CN" dirty="0" err="1"/>
              <a:t>i,j</a:t>
            </a:r>
            <a:r>
              <a:rPr lang="zh-CN" altLang="en-US" dirty="0"/>
              <a:t>，右边有</a:t>
            </a:r>
            <a:r>
              <a:rPr lang="en-US" altLang="zh-CN" dirty="0"/>
              <a:t>k</a:t>
            </a:r>
          </a:p>
          <a:p>
            <a:r>
              <a:rPr lang="zh-CN" altLang="en-US" dirty="0"/>
              <a:t>维护子树内的最大值以及子树内最大的</a:t>
            </a:r>
            <a:r>
              <a:rPr lang="en-US" altLang="zh-CN" dirty="0"/>
              <a:t>a[</a:t>
            </a:r>
            <a:r>
              <a:rPr lang="en-US" altLang="zh-CN" dirty="0" err="1"/>
              <a:t>i</a:t>
            </a:r>
            <a:r>
              <a:rPr lang="en-US" altLang="zh-CN" dirty="0"/>
              <a:t>]-b[j]</a:t>
            </a:r>
            <a:r>
              <a:rPr lang="zh-CN" altLang="en-US" dirty="0"/>
              <a:t>（</a:t>
            </a:r>
            <a:r>
              <a:rPr lang="en-US" altLang="zh-CN" dirty="0" err="1"/>
              <a:t>i</a:t>
            </a:r>
            <a:r>
              <a:rPr lang="en-US" altLang="zh-CN" dirty="0"/>
              <a:t>&lt;j</a:t>
            </a:r>
            <a:r>
              <a:rPr lang="zh-CN" altLang="en-US" dirty="0"/>
              <a:t>），最大的</a:t>
            </a:r>
            <a:r>
              <a:rPr lang="en-US" altLang="zh-CN" dirty="0"/>
              <a:t>a[</a:t>
            </a:r>
            <a:r>
              <a:rPr lang="en-US" altLang="zh-CN" dirty="0" err="1"/>
              <a:t>i</a:t>
            </a:r>
            <a:r>
              <a:rPr lang="en-US" altLang="zh-CN" dirty="0"/>
              <a:t>]-b[j]</a:t>
            </a:r>
            <a:r>
              <a:rPr lang="zh-CN" altLang="en-US" dirty="0"/>
              <a:t>（</a:t>
            </a:r>
            <a:r>
              <a:rPr lang="en-US" altLang="zh-CN" dirty="0" err="1"/>
              <a:t>i</a:t>
            </a:r>
            <a:r>
              <a:rPr lang="en-US" altLang="zh-CN" dirty="0"/>
              <a:t>&gt;j</a:t>
            </a:r>
            <a:r>
              <a:rPr lang="zh-CN" altLang="en-US" dirty="0"/>
              <a:t>）即可直接合并</a:t>
            </a:r>
            <a:endParaRPr lang="en-US" altLang="zh-CN" dirty="0"/>
          </a:p>
          <a:p>
            <a:r>
              <a:rPr lang="zh-CN" altLang="en-US" dirty="0"/>
              <a:t>总时间复杂度</a:t>
            </a:r>
            <a:r>
              <a:rPr lang="en-US" altLang="zh-CN" dirty="0"/>
              <a:t>O(</a:t>
            </a:r>
            <a:r>
              <a:rPr lang="en-US" altLang="zh-CN" dirty="0" err="1"/>
              <a:t>n+mlogn</a:t>
            </a:r>
            <a:r>
              <a:rPr lang="en-US" altLang="zh-CN" dirty="0"/>
              <a:t>)</a:t>
            </a:r>
            <a:endParaRPr lang="zh-CN" altLang="en-US" dirty="0"/>
          </a:p>
        </p:txBody>
      </p:sp>
    </p:spTree>
    <p:extLst>
      <p:ext uri="{BB962C8B-B14F-4D97-AF65-F5344CB8AC3E}">
        <p14:creationId xmlns:p14="http://schemas.microsoft.com/office/powerpoint/2010/main" val="57301653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标题 1"/>
          <p:cNvSpPr>
            <a:spLocks noGrp="1" noChangeArrowheads="1"/>
          </p:cNvSpPr>
          <p:nvPr>
            <p:ph type="title"/>
          </p:nvPr>
        </p:nvSpPr>
        <p:spPr/>
        <p:txBody>
          <a:bodyPr>
            <a:normAutofit/>
          </a:bodyPr>
          <a:lstStyle/>
          <a:p>
            <a:r>
              <a:rPr lang="en-US" altLang="zh-CN" dirty="0"/>
              <a:t>Luogu5278 </a:t>
            </a:r>
            <a:r>
              <a:rPr lang="zh-CN" altLang="en-US" dirty="0"/>
              <a:t>算术天才⑨与等差数列</a:t>
            </a:r>
            <a:endParaRPr lang="en-US" altLang="zh-CN" dirty="0"/>
          </a:p>
        </p:txBody>
      </p:sp>
      <p:sp>
        <p:nvSpPr>
          <p:cNvPr id="82947" name="内容占位符 2"/>
          <p:cNvSpPr>
            <a:spLocks noGrp="1" noChangeArrowheads="1"/>
          </p:cNvSpPr>
          <p:nvPr>
            <p:ph idx="1"/>
          </p:nvPr>
        </p:nvSpPr>
        <p:spPr/>
        <p:txBody>
          <a:bodyPr>
            <a:normAutofit/>
          </a:bodyPr>
          <a:lstStyle/>
          <a:p>
            <a:pPr eaLnBrk="1" hangingPunct="1"/>
            <a:r>
              <a:rPr lang="zh-CN" altLang="en-US" dirty="0"/>
              <a:t>（</a:t>
            </a:r>
            <a:r>
              <a:rPr lang="en-US" altLang="zh-CN" dirty="0"/>
              <a:t>Luogu3792:</a:t>
            </a:r>
            <a:r>
              <a:rPr lang="zh-CN" altLang="en-US" dirty="0"/>
              <a:t>由乃与大母神原型和偶像崇拜是这个的弱化版）</a:t>
            </a:r>
          </a:p>
          <a:p>
            <a:pPr eaLnBrk="1" hangingPunct="1"/>
            <a:endParaRPr lang="en-US" altLang="zh-CN" dirty="0"/>
          </a:p>
          <a:p>
            <a:pPr eaLnBrk="1" hangingPunct="1"/>
            <a:r>
              <a:rPr lang="zh-CN" altLang="en-US" dirty="0"/>
              <a:t>给了你一个长度为</a:t>
            </a:r>
            <a:r>
              <a:rPr lang="en-US" altLang="zh-CN" dirty="0"/>
              <a:t>n</a:t>
            </a:r>
            <a:r>
              <a:rPr lang="zh-CN" altLang="en-US" dirty="0"/>
              <a:t>的序列</a:t>
            </a:r>
            <a:endParaRPr lang="en-US" altLang="zh-CN" dirty="0"/>
          </a:p>
          <a:p>
            <a:pPr eaLnBrk="1" hangingPunct="1"/>
            <a:r>
              <a:rPr lang="en-US" altLang="zh-CN" dirty="0"/>
              <a:t>1.</a:t>
            </a:r>
            <a:r>
              <a:rPr lang="zh-CN" altLang="en-US" dirty="0"/>
              <a:t>询问</a:t>
            </a:r>
            <a:r>
              <a:rPr lang="en-US" altLang="zh-CN" dirty="0" err="1"/>
              <a:t>l,r,k</a:t>
            </a:r>
            <a:r>
              <a:rPr lang="zh-CN" altLang="en-US" dirty="0"/>
              <a:t>，问区间</a:t>
            </a:r>
            <a:r>
              <a:rPr lang="en-US" altLang="zh-CN" dirty="0"/>
              <a:t>[</a:t>
            </a:r>
            <a:r>
              <a:rPr lang="en-US" altLang="zh-CN" dirty="0" err="1"/>
              <a:t>l,r</a:t>
            </a:r>
            <a:r>
              <a:rPr lang="en-US" altLang="zh-CN" dirty="0"/>
              <a:t>]</a:t>
            </a:r>
            <a:r>
              <a:rPr lang="zh-CN" altLang="en-US" dirty="0"/>
              <a:t>内的数从小到大排序后能否形成公差为</a:t>
            </a:r>
            <a:r>
              <a:rPr lang="en-US" altLang="zh-CN" dirty="0"/>
              <a:t>k</a:t>
            </a:r>
            <a:r>
              <a:rPr lang="zh-CN" altLang="en-US" dirty="0"/>
              <a:t>的等差数列。</a:t>
            </a:r>
            <a:endParaRPr lang="en-US" altLang="zh-CN" dirty="0"/>
          </a:p>
          <a:p>
            <a:pPr eaLnBrk="1" hangingPunct="1"/>
            <a:r>
              <a:rPr lang="en-US" altLang="zh-CN" dirty="0"/>
              <a:t>2.</a:t>
            </a:r>
            <a:r>
              <a:rPr lang="zh-CN" altLang="en-US" dirty="0"/>
              <a:t>修改一个位置的值</a:t>
            </a:r>
            <a:endParaRPr lang="en-US" altLang="zh-CN" dirty="0"/>
          </a:p>
          <a:p>
            <a:pPr eaLnBrk="1" hangingPunct="1"/>
            <a:r>
              <a:rPr lang="zh-CN" altLang="en-US" dirty="0"/>
              <a:t>可以先思考一个简单版本：查询的</a:t>
            </a:r>
            <a:r>
              <a:rPr lang="en-US" altLang="zh-CN" dirty="0"/>
              <a:t>k=1</a:t>
            </a:r>
          </a:p>
          <a:p>
            <a:pPr eaLnBrk="1" hangingPunct="1"/>
            <a:r>
              <a:rPr lang="en-US" altLang="zh-CN" dirty="0"/>
              <a:t>n&lt;=5e5</a:t>
            </a:r>
            <a:endParaRPr lang="zh-CN" alt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treap</a:t>
            </a:r>
            <a:endParaRPr lang="zh-CN" altLang="en-US" dirty="0"/>
          </a:p>
        </p:txBody>
      </p:sp>
      <p:sp>
        <p:nvSpPr>
          <p:cNvPr id="3" name="内容占位符 2"/>
          <p:cNvSpPr>
            <a:spLocks noGrp="1"/>
          </p:cNvSpPr>
          <p:nvPr>
            <p:ph idx="1"/>
          </p:nvPr>
        </p:nvSpPr>
        <p:spPr/>
        <p:txBody>
          <a:bodyPr>
            <a:normAutofit/>
          </a:bodyPr>
          <a:lstStyle/>
          <a:p>
            <a:r>
              <a:rPr lang="zh-CN" altLang="en-US" dirty="0"/>
              <a:t>“树堆”“</a:t>
            </a:r>
            <a:r>
              <a:rPr lang="en-US" altLang="zh-CN" dirty="0"/>
              <a:t>Tree + Heap</a:t>
            </a:r>
            <a:r>
              <a:rPr lang="zh-CN" altLang="en-US" dirty="0"/>
              <a:t>”</a:t>
            </a:r>
            <a:endParaRPr lang="en-US" altLang="zh-CN" dirty="0"/>
          </a:p>
          <a:p>
            <a:r>
              <a:rPr lang="zh-CN" altLang="en-US" dirty="0"/>
              <a:t>性质：每个点随机分配一个权值，使</a:t>
            </a:r>
            <a:r>
              <a:rPr lang="en-US" altLang="zh-CN" dirty="0" err="1"/>
              <a:t>treap</a:t>
            </a:r>
            <a:r>
              <a:rPr lang="zh-CN" altLang="en-US" dirty="0"/>
              <a:t>同时满足堆性质和二叉搜索树性质</a:t>
            </a:r>
            <a:endParaRPr lang="en-US" altLang="zh-CN" dirty="0"/>
          </a:p>
          <a:p>
            <a:r>
              <a:rPr lang="zh-CN" altLang="en-US" dirty="0"/>
              <a:t>复杂度：期望</a:t>
            </a:r>
            <a:r>
              <a:rPr lang="en-US" altLang="zh-CN" dirty="0"/>
              <a:t>O( </a:t>
            </a:r>
            <a:r>
              <a:rPr lang="en-US" altLang="zh-CN" dirty="0" err="1"/>
              <a:t>logn</a:t>
            </a:r>
            <a:r>
              <a:rPr lang="en-US" altLang="zh-CN" dirty="0"/>
              <a:t> )</a:t>
            </a:r>
            <a:endParaRPr lang="zh-CN" altLang="en-US" dirty="0"/>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标题 1"/>
          <p:cNvSpPr>
            <a:spLocks noGrp="1" noChangeArrowheads="1"/>
          </p:cNvSpPr>
          <p:nvPr>
            <p:ph type="title"/>
          </p:nvPr>
        </p:nvSpPr>
        <p:spPr/>
        <p:txBody>
          <a:bodyPr/>
          <a:lstStyle/>
          <a:p>
            <a:r>
              <a:rPr lang="en-US" altLang="zh-CN" dirty="0"/>
              <a:t>Solution1</a:t>
            </a:r>
            <a:endParaRPr lang="zh-CN" altLang="en-US" dirty="0"/>
          </a:p>
        </p:txBody>
      </p:sp>
      <p:sp>
        <p:nvSpPr>
          <p:cNvPr id="83971" name="内容占位符 2"/>
          <p:cNvSpPr>
            <a:spLocks noGrp="1" noChangeArrowheads="1"/>
          </p:cNvSpPr>
          <p:nvPr>
            <p:ph idx="1"/>
          </p:nvPr>
        </p:nvSpPr>
        <p:spPr/>
        <p:txBody>
          <a:bodyPr/>
          <a:lstStyle/>
          <a:p>
            <a:pPr eaLnBrk="1" hangingPunct="1"/>
            <a:r>
              <a:rPr lang="en-US" altLang="zh-CN" dirty="0"/>
              <a:t>Luogu3792</a:t>
            </a:r>
            <a:r>
              <a:rPr lang="zh-CN" altLang="en-US" dirty="0"/>
              <a:t>是</a:t>
            </a:r>
            <a:r>
              <a:rPr lang="en-US" altLang="zh-CN" dirty="0"/>
              <a:t>BZOJ4373</a:t>
            </a:r>
            <a:r>
              <a:rPr lang="zh-CN" altLang="en-US" dirty="0"/>
              <a:t>的弱化版，所以这里讲</a:t>
            </a:r>
            <a:r>
              <a:rPr lang="en-US" altLang="zh-CN" dirty="0" err="1"/>
              <a:t>bzoj</a:t>
            </a:r>
            <a:r>
              <a:rPr lang="zh-CN" altLang="en-US" dirty="0"/>
              <a:t>那个题的做法</a:t>
            </a:r>
            <a:endParaRPr lang="en-US" altLang="zh-CN" dirty="0"/>
          </a:p>
          <a:p>
            <a:pPr eaLnBrk="1" hangingPunct="1"/>
            <a:r>
              <a:rPr lang="zh-CN" altLang="en-US" dirty="0"/>
              <a:t>首先通过维护区间的</a:t>
            </a:r>
            <a:r>
              <a:rPr lang="en-US" altLang="zh-CN" dirty="0"/>
              <a:t>min</a:t>
            </a:r>
            <a:r>
              <a:rPr lang="zh-CN" altLang="en-US" dirty="0"/>
              <a:t>和</a:t>
            </a:r>
            <a:r>
              <a:rPr lang="en-US" altLang="zh-CN" dirty="0"/>
              <a:t>max</a:t>
            </a:r>
            <a:r>
              <a:rPr lang="zh-CN" altLang="en-US" dirty="0"/>
              <a:t>就可以知道这个区间是首项为多少，公差为</a:t>
            </a:r>
            <a:r>
              <a:rPr lang="en-US" altLang="zh-CN" dirty="0"/>
              <a:t>k</a:t>
            </a:r>
            <a:r>
              <a:rPr lang="zh-CN" altLang="en-US" dirty="0"/>
              <a:t>的等差序列了</a:t>
            </a:r>
            <a:endParaRPr lang="en-US" altLang="zh-CN" dirty="0"/>
          </a:p>
          <a:p>
            <a:pPr eaLnBrk="1" hangingPunct="1"/>
            <a:r>
              <a:rPr lang="zh-CN" altLang="en-US" dirty="0"/>
              <a:t>直接维护这个信息比较复杂，所以考虑有什么其他的方法可以快速维护</a:t>
            </a:r>
            <a:endParaRPr lang="en-US" altLang="zh-CN" dirty="0"/>
          </a:p>
          <a:p>
            <a:pPr eaLnBrk="1" hangingPunct="1"/>
            <a:endParaRPr lang="zh-CN" altLang="en-US" dirty="0"/>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标题 1"/>
          <p:cNvSpPr>
            <a:spLocks noGrp="1" noChangeArrowheads="1"/>
          </p:cNvSpPr>
          <p:nvPr>
            <p:ph type="title"/>
          </p:nvPr>
        </p:nvSpPr>
        <p:spPr/>
        <p:txBody>
          <a:bodyPr/>
          <a:lstStyle/>
          <a:p>
            <a:r>
              <a:rPr lang="en-US" altLang="zh-CN" dirty="0"/>
              <a:t>Solution1</a:t>
            </a:r>
            <a:endParaRPr lang="zh-CN" altLang="en-US" dirty="0"/>
          </a:p>
        </p:txBody>
      </p:sp>
      <p:sp>
        <p:nvSpPr>
          <p:cNvPr id="84995" name="内容占位符 2"/>
          <p:cNvSpPr>
            <a:spLocks noGrp="1" noChangeArrowheads="1"/>
          </p:cNvSpPr>
          <p:nvPr>
            <p:ph idx="1"/>
          </p:nvPr>
        </p:nvSpPr>
        <p:spPr/>
        <p:txBody>
          <a:bodyPr>
            <a:normAutofit/>
          </a:bodyPr>
          <a:lstStyle/>
          <a:p>
            <a:r>
              <a:rPr lang="zh-CN" altLang="en-US" dirty="0"/>
              <a:t>首先维护区间的排序后的顺序非常困难</a:t>
            </a:r>
            <a:endParaRPr lang="en-US" altLang="zh-CN" dirty="0"/>
          </a:p>
          <a:p>
            <a:pPr eaLnBrk="1" hangingPunct="1"/>
            <a:r>
              <a:rPr lang="zh-CN" altLang="en-US" dirty="0"/>
              <a:t>所以考虑维护区间的某些信息，使得这个区间被随机打乱之后维护出来的值是一样的</a:t>
            </a:r>
            <a:endParaRPr lang="en-US" altLang="zh-CN" dirty="0"/>
          </a:p>
          <a:p>
            <a:pPr eaLnBrk="1" hangingPunct="1"/>
            <a:r>
              <a:rPr lang="zh-CN" altLang="en-US" dirty="0"/>
              <a:t>比如区间</a:t>
            </a:r>
            <a:r>
              <a:rPr lang="en-US" altLang="zh-CN" dirty="0"/>
              <a:t>1 2 3 4 5</a:t>
            </a:r>
            <a:r>
              <a:rPr lang="zh-CN" altLang="en-US" dirty="0"/>
              <a:t>和</a:t>
            </a:r>
            <a:r>
              <a:rPr lang="en-US" altLang="zh-CN" dirty="0"/>
              <a:t>3 4 2 5 1</a:t>
            </a:r>
            <a:r>
              <a:rPr lang="zh-CN" altLang="en-US" dirty="0"/>
              <a:t>会得到相同的结果</a:t>
            </a: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标题 1"/>
          <p:cNvSpPr>
            <a:spLocks noGrp="1" noChangeArrowheads="1"/>
          </p:cNvSpPr>
          <p:nvPr>
            <p:ph type="title"/>
          </p:nvPr>
        </p:nvSpPr>
        <p:spPr/>
        <p:txBody>
          <a:bodyPr/>
          <a:lstStyle/>
          <a:p>
            <a:r>
              <a:rPr lang="en-US" altLang="zh-CN" dirty="0"/>
              <a:t>Solution1</a:t>
            </a:r>
            <a:endParaRPr lang="zh-CN" altLang="en-US" dirty="0"/>
          </a:p>
        </p:txBody>
      </p:sp>
      <p:sp>
        <p:nvSpPr>
          <p:cNvPr id="86019" name="内容占位符 2"/>
          <p:cNvSpPr>
            <a:spLocks noGrp="1" noChangeArrowheads="1"/>
          </p:cNvSpPr>
          <p:nvPr>
            <p:ph idx="1"/>
          </p:nvPr>
        </p:nvSpPr>
        <p:spPr/>
        <p:txBody>
          <a:bodyPr>
            <a:normAutofit/>
          </a:bodyPr>
          <a:lstStyle/>
          <a:p>
            <a:pPr eaLnBrk="1" hangingPunct="1"/>
            <a:r>
              <a:rPr lang="zh-CN" altLang="en-US" dirty="0"/>
              <a:t>首先可以想到区间和，但是比如</a:t>
            </a:r>
            <a:r>
              <a:rPr lang="en-US" altLang="zh-CN" dirty="0"/>
              <a:t>1 3 5 7</a:t>
            </a:r>
            <a:r>
              <a:rPr lang="zh-CN" altLang="en-US" dirty="0"/>
              <a:t>和</a:t>
            </a:r>
            <a:r>
              <a:rPr lang="en-US" altLang="zh-CN" dirty="0"/>
              <a:t>1 4 4 7</a:t>
            </a:r>
            <a:r>
              <a:rPr lang="zh-CN" altLang="en-US" dirty="0"/>
              <a:t>这两个的和是一样的，但是第一个是公差为</a:t>
            </a:r>
            <a:r>
              <a:rPr lang="en-US" altLang="zh-CN" dirty="0"/>
              <a:t>2</a:t>
            </a:r>
            <a:r>
              <a:rPr lang="zh-CN" altLang="en-US" dirty="0"/>
              <a:t>的等差序列，后面的不是</a:t>
            </a:r>
            <a:endParaRPr lang="en-US" altLang="zh-CN" dirty="0"/>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标题 1"/>
          <p:cNvSpPr>
            <a:spLocks noGrp="1" noChangeArrowheads="1"/>
          </p:cNvSpPr>
          <p:nvPr>
            <p:ph type="title"/>
          </p:nvPr>
        </p:nvSpPr>
        <p:spPr/>
        <p:txBody>
          <a:bodyPr/>
          <a:lstStyle/>
          <a:p>
            <a:r>
              <a:rPr lang="en-US" altLang="zh-CN" dirty="0"/>
              <a:t>Solution1</a:t>
            </a:r>
            <a:endParaRPr lang="zh-CN" altLang="en-US" dirty="0"/>
          </a:p>
        </p:txBody>
      </p:sp>
      <p:sp>
        <p:nvSpPr>
          <p:cNvPr id="87043" name="内容占位符 2"/>
          <p:cNvSpPr>
            <a:spLocks noGrp="1" noChangeArrowheads="1"/>
          </p:cNvSpPr>
          <p:nvPr>
            <p:ph idx="1"/>
          </p:nvPr>
        </p:nvSpPr>
        <p:spPr/>
        <p:txBody>
          <a:bodyPr>
            <a:normAutofit/>
          </a:bodyPr>
          <a:lstStyle/>
          <a:p>
            <a:pPr eaLnBrk="1" hangingPunct="1"/>
            <a:r>
              <a:rPr lang="zh-CN" altLang="en-US" dirty="0"/>
              <a:t>那我们同时维护平方和，乘积，立方和之类的不就好了吗</a:t>
            </a:r>
            <a:endParaRPr lang="en-US" altLang="zh-CN" dirty="0"/>
          </a:p>
          <a:p>
            <a:pPr eaLnBrk="1" hangingPunct="1"/>
            <a:r>
              <a:rPr lang="zh-CN" altLang="en-US" dirty="0"/>
              <a:t>一个给定首项和公差的等差序列的和，平方和是很好计算的</a:t>
            </a:r>
            <a:endParaRPr lang="en-US" altLang="zh-CN" dirty="0"/>
          </a:p>
          <a:p>
            <a:pPr eaLnBrk="1" hangingPunct="1"/>
            <a:r>
              <a:rPr lang="zh-CN" altLang="en-US" dirty="0"/>
              <a:t>通过维护这些信息就可以极高概率确定这个区间是不是满足条件的了</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标题 1"/>
          <p:cNvSpPr>
            <a:spLocks noGrp="1" noChangeArrowheads="1"/>
          </p:cNvSpPr>
          <p:nvPr>
            <p:ph type="title"/>
          </p:nvPr>
        </p:nvSpPr>
        <p:spPr/>
        <p:txBody>
          <a:bodyPr/>
          <a:lstStyle/>
          <a:p>
            <a:r>
              <a:rPr lang="en-US" altLang="zh-CN" dirty="0"/>
              <a:t>Solution1</a:t>
            </a:r>
            <a:endParaRPr lang="zh-CN" altLang="en-US" dirty="0"/>
          </a:p>
        </p:txBody>
      </p:sp>
      <p:sp>
        <p:nvSpPr>
          <p:cNvPr id="88067" name="内容占位符 2"/>
          <p:cNvSpPr>
            <a:spLocks noGrp="1" noChangeArrowheads="1"/>
          </p:cNvSpPr>
          <p:nvPr>
            <p:ph idx="1"/>
          </p:nvPr>
        </p:nvSpPr>
        <p:spPr/>
        <p:txBody>
          <a:bodyPr>
            <a:normAutofit/>
          </a:bodyPr>
          <a:lstStyle/>
          <a:p>
            <a:pPr eaLnBrk="1" hangingPunct="1"/>
            <a:r>
              <a:rPr lang="zh-CN" altLang="en-US" dirty="0"/>
              <a:t>那如果出题人构造数据卡你呢</a:t>
            </a:r>
            <a:endParaRPr lang="en-US" altLang="zh-CN" dirty="0"/>
          </a:p>
          <a:p>
            <a:pPr eaLnBrk="1" hangingPunct="1"/>
            <a:r>
              <a:rPr lang="zh-CN" altLang="en-US" dirty="0"/>
              <a:t>有个确定性的做法，但感觉还是</a:t>
            </a:r>
            <a:r>
              <a:rPr lang="en-US" altLang="zh-CN" dirty="0"/>
              <a:t>hash</a:t>
            </a:r>
            <a:r>
              <a:rPr lang="zh-CN" altLang="en-US" dirty="0"/>
              <a:t>好玩</a:t>
            </a:r>
            <a:endParaRPr lang="en-US" altLang="zh-CN" dirty="0"/>
          </a:p>
          <a:p>
            <a:pPr eaLnBrk="1" hangingPunct="1"/>
            <a:r>
              <a:rPr lang="zh-CN" altLang="en-US" dirty="0"/>
              <a:t>其实这个题就是一个维护区间</a:t>
            </a:r>
            <a:r>
              <a:rPr lang="en-US" altLang="zh-CN" dirty="0"/>
              <a:t>hash</a:t>
            </a:r>
            <a:r>
              <a:rPr lang="zh-CN" altLang="en-US" dirty="0"/>
              <a:t>的思想</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标题 1"/>
          <p:cNvSpPr>
            <a:spLocks noGrp="1" noChangeArrowheads="1"/>
          </p:cNvSpPr>
          <p:nvPr>
            <p:ph type="title"/>
          </p:nvPr>
        </p:nvSpPr>
        <p:spPr/>
        <p:txBody>
          <a:bodyPr/>
          <a:lstStyle/>
          <a:p>
            <a:r>
              <a:rPr lang="en-US" altLang="zh-CN" dirty="0"/>
              <a:t>Solution2</a:t>
            </a:r>
            <a:endParaRPr lang="zh-CN" altLang="en-US" dirty="0"/>
          </a:p>
        </p:txBody>
      </p:sp>
      <p:sp>
        <p:nvSpPr>
          <p:cNvPr id="89091" name="内容占位符 2"/>
          <p:cNvSpPr>
            <a:spLocks noGrp="1" noChangeArrowheads="1"/>
          </p:cNvSpPr>
          <p:nvPr>
            <p:ph idx="1"/>
          </p:nvPr>
        </p:nvSpPr>
        <p:spPr/>
        <p:txBody>
          <a:bodyPr>
            <a:normAutofit/>
          </a:bodyPr>
          <a:lstStyle/>
          <a:p>
            <a:pPr eaLnBrk="1" hangingPunct="1"/>
            <a:r>
              <a:rPr lang="zh-CN" altLang="en-US" dirty="0"/>
              <a:t>有没有确定性算法呢？</a:t>
            </a:r>
            <a:endParaRPr lang="en-US" altLang="zh-CN" dirty="0"/>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C76F28-E112-4200-BC4A-E534E46BEB0D}"/>
              </a:ext>
            </a:extLst>
          </p:cNvPr>
          <p:cNvSpPr>
            <a:spLocks noGrp="1"/>
          </p:cNvSpPr>
          <p:nvPr>
            <p:ph type="title"/>
          </p:nvPr>
        </p:nvSpPr>
        <p:spPr/>
        <p:txBody>
          <a:bodyPr/>
          <a:lstStyle/>
          <a:p>
            <a:r>
              <a:rPr lang="en-US" altLang="zh-CN" dirty="0"/>
              <a:t>Solution2</a:t>
            </a:r>
            <a:endParaRPr lang="zh-CN" altLang="en-US" dirty="0"/>
          </a:p>
        </p:txBody>
      </p:sp>
      <p:sp>
        <p:nvSpPr>
          <p:cNvPr id="3" name="内容占位符 2">
            <a:extLst>
              <a:ext uri="{FF2B5EF4-FFF2-40B4-BE49-F238E27FC236}">
                <a16:creationId xmlns:a16="http://schemas.microsoft.com/office/drawing/2014/main" id="{527D2A3E-67FF-4D41-A37C-611DFDC93A75}"/>
              </a:ext>
            </a:extLst>
          </p:cNvPr>
          <p:cNvSpPr>
            <a:spLocks noGrp="1"/>
          </p:cNvSpPr>
          <p:nvPr>
            <p:ph idx="1"/>
          </p:nvPr>
        </p:nvSpPr>
        <p:spPr/>
        <p:txBody>
          <a:bodyPr/>
          <a:lstStyle/>
          <a:p>
            <a:r>
              <a:rPr lang="zh-CN" altLang="en-US" dirty="0"/>
              <a:t>首先我们还是要维护区间的</a:t>
            </a:r>
            <a:r>
              <a:rPr lang="en-US" altLang="zh-CN" dirty="0"/>
              <a:t>min</a:t>
            </a:r>
            <a:r>
              <a:rPr lang="zh-CN" altLang="en-US" dirty="0"/>
              <a:t>和</a:t>
            </a:r>
            <a:r>
              <a:rPr lang="en-US" altLang="zh-CN" dirty="0"/>
              <a:t>max</a:t>
            </a:r>
            <a:r>
              <a:rPr lang="zh-CN" altLang="en-US" dirty="0"/>
              <a:t>，这样能知道首项和末项</a:t>
            </a:r>
            <a:endParaRPr lang="en-US" altLang="zh-CN" dirty="0"/>
          </a:p>
          <a:p>
            <a:r>
              <a:rPr lang="zh-CN" altLang="en-US" dirty="0"/>
              <a:t>然后考虑一个等差数列的性质：</a:t>
            </a:r>
            <a:endParaRPr lang="en-US" altLang="zh-CN" dirty="0"/>
          </a:p>
          <a:p>
            <a:r>
              <a:rPr lang="zh-CN" altLang="en-US" dirty="0"/>
              <a:t>公差为</a:t>
            </a:r>
            <a:r>
              <a:rPr lang="en-US" altLang="zh-CN" dirty="0"/>
              <a:t>k</a:t>
            </a:r>
            <a:r>
              <a:rPr lang="zh-CN" altLang="en-US" dirty="0"/>
              <a:t>的等差数列中任意选出两个元素，他们做差一定是</a:t>
            </a:r>
            <a:r>
              <a:rPr lang="en-US" altLang="zh-CN" dirty="0"/>
              <a:t>k</a:t>
            </a:r>
            <a:r>
              <a:rPr lang="zh-CN" altLang="en-US" dirty="0"/>
              <a:t>的倍数。</a:t>
            </a:r>
            <a:endParaRPr lang="en-US" altLang="zh-CN" dirty="0"/>
          </a:p>
          <a:p>
            <a:r>
              <a:rPr lang="zh-CN" altLang="en-US" dirty="0"/>
              <a:t>这样想到，如果把原序列做个差分呢？</a:t>
            </a:r>
          </a:p>
        </p:txBody>
      </p:sp>
    </p:spTree>
    <p:extLst>
      <p:ext uri="{BB962C8B-B14F-4D97-AF65-F5344CB8AC3E}">
        <p14:creationId xmlns:p14="http://schemas.microsoft.com/office/powerpoint/2010/main" val="221273262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9D9031-7985-45C3-9ABB-F87D6204A110}"/>
              </a:ext>
            </a:extLst>
          </p:cNvPr>
          <p:cNvSpPr>
            <a:spLocks noGrp="1"/>
          </p:cNvSpPr>
          <p:nvPr>
            <p:ph type="title"/>
          </p:nvPr>
        </p:nvSpPr>
        <p:spPr/>
        <p:txBody>
          <a:bodyPr/>
          <a:lstStyle/>
          <a:p>
            <a:r>
              <a:rPr lang="en-US" altLang="zh-CN" dirty="0"/>
              <a:t>Solution2</a:t>
            </a:r>
            <a:endParaRPr lang="zh-CN" altLang="en-US" dirty="0"/>
          </a:p>
        </p:txBody>
      </p:sp>
      <p:sp>
        <p:nvSpPr>
          <p:cNvPr id="3" name="内容占位符 2">
            <a:extLst>
              <a:ext uri="{FF2B5EF4-FFF2-40B4-BE49-F238E27FC236}">
                <a16:creationId xmlns:a16="http://schemas.microsoft.com/office/drawing/2014/main" id="{BE07CDCA-303A-46FA-BA38-8B0D5CD55826}"/>
              </a:ext>
            </a:extLst>
          </p:cNvPr>
          <p:cNvSpPr>
            <a:spLocks noGrp="1"/>
          </p:cNvSpPr>
          <p:nvPr>
            <p:ph idx="1"/>
          </p:nvPr>
        </p:nvSpPr>
        <p:spPr/>
        <p:txBody>
          <a:bodyPr/>
          <a:lstStyle/>
          <a:p>
            <a:r>
              <a:rPr lang="zh-CN" altLang="en-US" dirty="0"/>
              <a:t>把一个等差数列重排一下，然后做一个差分，这个差分数组的</a:t>
            </a:r>
            <a:r>
              <a:rPr lang="en-US" altLang="zh-CN" dirty="0" err="1"/>
              <a:t>gcd</a:t>
            </a:r>
            <a:r>
              <a:rPr lang="zh-CN" altLang="en-US" dirty="0"/>
              <a:t>一定是恰好等于</a:t>
            </a:r>
            <a:r>
              <a:rPr lang="en-US" altLang="zh-CN" dirty="0"/>
              <a:t>k</a:t>
            </a:r>
            <a:r>
              <a:rPr lang="zh-CN" altLang="en-US" dirty="0"/>
              <a:t>的，这个是必要条件。</a:t>
            </a:r>
            <a:endParaRPr lang="en-US" altLang="zh-CN" dirty="0"/>
          </a:p>
          <a:p>
            <a:r>
              <a:rPr lang="en-US" altLang="zh-CN" dirty="0"/>
              <a:t>1.</a:t>
            </a:r>
            <a:r>
              <a:rPr lang="zh-CN" altLang="en-US" dirty="0"/>
              <a:t>如果这个等差数列差分后</a:t>
            </a:r>
            <a:r>
              <a:rPr lang="en-US" altLang="zh-CN" dirty="0" err="1"/>
              <a:t>gcd</a:t>
            </a:r>
            <a:r>
              <a:rPr lang="en-US" altLang="zh-CN" dirty="0"/>
              <a:t>=a*k</a:t>
            </a:r>
            <a:r>
              <a:rPr lang="zh-CN" altLang="en-US" dirty="0"/>
              <a:t>，我们发现这个等差数列的公差一定是</a:t>
            </a:r>
            <a:r>
              <a:rPr lang="en-US" altLang="zh-CN" dirty="0"/>
              <a:t>a*k&gt;k</a:t>
            </a:r>
            <a:r>
              <a:rPr lang="zh-CN" altLang="en-US" dirty="0"/>
              <a:t>。</a:t>
            </a:r>
            <a:endParaRPr lang="en-US" altLang="zh-CN" dirty="0"/>
          </a:p>
          <a:p>
            <a:r>
              <a:rPr lang="en-US" altLang="zh-CN" dirty="0"/>
              <a:t>2.</a:t>
            </a:r>
            <a:r>
              <a:rPr lang="zh-CN" altLang="en-US" dirty="0"/>
              <a:t>如果这个等差数列公差是</a:t>
            </a:r>
            <a:r>
              <a:rPr lang="en-US" altLang="zh-CN" dirty="0"/>
              <a:t>k</a:t>
            </a:r>
            <a:r>
              <a:rPr lang="zh-CN" altLang="en-US" dirty="0"/>
              <a:t>，差分数组的</a:t>
            </a:r>
            <a:r>
              <a:rPr lang="en-US" altLang="zh-CN" dirty="0" err="1"/>
              <a:t>gcd</a:t>
            </a:r>
            <a:r>
              <a:rPr lang="zh-CN" altLang="en-US" dirty="0"/>
              <a:t>一定也是</a:t>
            </a:r>
            <a:r>
              <a:rPr lang="en-US" altLang="zh-CN" dirty="0"/>
              <a:t>k</a:t>
            </a:r>
            <a:r>
              <a:rPr lang="zh-CN" altLang="en-US" dirty="0"/>
              <a:t>，否则和</a:t>
            </a:r>
            <a:r>
              <a:rPr lang="en-US" altLang="zh-CN" dirty="0"/>
              <a:t>1</a:t>
            </a:r>
            <a:r>
              <a:rPr lang="zh-CN" altLang="en-US" dirty="0"/>
              <a:t>一样反证了。</a:t>
            </a:r>
          </a:p>
        </p:txBody>
      </p:sp>
    </p:spTree>
    <p:extLst>
      <p:ext uri="{BB962C8B-B14F-4D97-AF65-F5344CB8AC3E}">
        <p14:creationId xmlns:p14="http://schemas.microsoft.com/office/powerpoint/2010/main" val="181607707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95F0D6-8102-4F0B-B8AE-320F6CDD1628}"/>
              </a:ext>
            </a:extLst>
          </p:cNvPr>
          <p:cNvSpPr>
            <a:spLocks noGrp="1"/>
          </p:cNvSpPr>
          <p:nvPr>
            <p:ph type="title"/>
          </p:nvPr>
        </p:nvSpPr>
        <p:spPr/>
        <p:txBody>
          <a:bodyPr/>
          <a:lstStyle/>
          <a:p>
            <a:r>
              <a:rPr lang="en-US" altLang="zh-CN" dirty="0"/>
              <a:t>Solution2</a:t>
            </a:r>
            <a:endParaRPr lang="zh-CN" altLang="en-US" dirty="0"/>
          </a:p>
        </p:txBody>
      </p:sp>
      <p:sp>
        <p:nvSpPr>
          <p:cNvPr id="3" name="内容占位符 2">
            <a:extLst>
              <a:ext uri="{FF2B5EF4-FFF2-40B4-BE49-F238E27FC236}">
                <a16:creationId xmlns:a16="http://schemas.microsoft.com/office/drawing/2014/main" id="{CEAF819F-DAB4-4E9D-BBEA-9DA0D9137809}"/>
              </a:ext>
            </a:extLst>
          </p:cNvPr>
          <p:cNvSpPr>
            <a:spLocks noGrp="1"/>
          </p:cNvSpPr>
          <p:nvPr>
            <p:ph idx="1"/>
          </p:nvPr>
        </p:nvSpPr>
        <p:spPr/>
        <p:txBody>
          <a:bodyPr/>
          <a:lstStyle/>
          <a:p>
            <a:r>
              <a:rPr lang="zh-CN" altLang="en-US" dirty="0"/>
              <a:t>考虑把原序列差分，然后维护区间</a:t>
            </a:r>
            <a:r>
              <a:rPr lang="en-US" altLang="zh-CN" dirty="0" err="1"/>
              <a:t>gcd</a:t>
            </a:r>
            <a:r>
              <a:rPr lang="zh-CN" altLang="en-US" dirty="0"/>
              <a:t>。</a:t>
            </a:r>
            <a:endParaRPr lang="en-US" altLang="zh-CN" dirty="0"/>
          </a:p>
          <a:p>
            <a:r>
              <a:rPr lang="zh-CN" altLang="en-US" dirty="0"/>
              <a:t>还需要什么？还需要区间中不能出现重复的数。</a:t>
            </a:r>
            <a:endParaRPr lang="en-US" altLang="zh-CN" dirty="0"/>
          </a:p>
          <a:p>
            <a:r>
              <a:rPr lang="zh-CN" altLang="en-US" dirty="0"/>
              <a:t>这个我们对每个数维护前驱，然后变成一个数点的问题了。</a:t>
            </a:r>
            <a:endParaRPr lang="en-US" altLang="zh-CN" dirty="0"/>
          </a:p>
          <a:p>
            <a:endParaRPr lang="en-US" altLang="zh-CN" dirty="0"/>
          </a:p>
          <a:p>
            <a:r>
              <a:rPr lang="zh-CN" altLang="en-US" dirty="0"/>
              <a:t>总时间复杂度</a:t>
            </a:r>
            <a:r>
              <a:rPr lang="en-US" altLang="zh-CN" dirty="0"/>
              <a:t>O( mlog^2n )</a:t>
            </a:r>
            <a:endParaRPr lang="zh-CN" altLang="en-US" dirty="0"/>
          </a:p>
        </p:txBody>
      </p:sp>
    </p:spTree>
    <p:extLst>
      <p:ext uri="{BB962C8B-B14F-4D97-AF65-F5344CB8AC3E}">
        <p14:creationId xmlns:p14="http://schemas.microsoft.com/office/powerpoint/2010/main" val="427924931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1B78A6-BB5B-4608-96DE-2AFD763021C7}"/>
              </a:ext>
            </a:extLst>
          </p:cNvPr>
          <p:cNvSpPr>
            <a:spLocks noGrp="1"/>
          </p:cNvSpPr>
          <p:nvPr>
            <p:ph type="title"/>
          </p:nvPr>
        </p:nvSpPr>
        <p:spPr/>
        <p:txBody>
          <a:bodyPr/>
          <a:lstStyle/>
          <a:p>
            <a:r>
              <a:rPr lang="en-US" altLang="zh-CN" dirty="0"/>
              <a:t>Solution2</a:t>
            </a:r>
            <a:endParaRPr lang="zh-CN" altLang="en-US" dirty="0"/>
          </a:p>
        </p:txBody>
      </p:sp>
      <p:sp>
        <p:nvSpPr>
          <p:cNvPr id="3" name="内容占位符 2">
            <a:extLst>
              <a:ext uri="{FF2B5EF4-FFF2-40B4-BE49-F238E27FC236}">
                <a16:creationId xmlns:a16="http://schemas.microsoft.com/office/drawing/2014/main" id="{EE12D5D6-D4B3-4528-9E2C-DAC385417F02}"/>
              </a:ext>
            </a:extLst>
          </p:cNvPr>
          <p:cNvSpPr>
            <a:spLocks noGrp="1"/>
          </p:cNvSpPr>
          <p:nvPr>
            <p:ph idx="1"/>
          </p:nvPr>
        </p:nvSpPr>
        <p:spPr/>
        <p:txBody>
          <a:bodyPr/>
          <a:lstStyle/>
          <a:p>
            <a:r>
              <a:rPr lang="zh-CN" altLang="en-US" dirty="0"/>
              <a:t>其实这个条件比数点弱，是查区间是否每个数的前驱都在区间外，所以维护区间前驱的</a:t>
            </a:r>
            <a:r>
              <a:rPr lang="en-US" altLang="zh-CN" dirty="0"/>
              <a:t>max</a:t>
            </a:r>
            <a:r>
              <a:rPr lang="zh-CN" altLang="en-US" dirty="0"/>
              <a:t>就可以了</a:t>
            </a:r>
            <a:endParaRPr lang="en-US" altLang="zh-CN" dirty="0"/>
          </a:p>
          <a:p>
            <a:r>
              <a:rPr lang="zh-CN" altLang="en-US" dirty="0"/>
              <a:t>区间</a:t>
            </a:r>
            <a:r>
              <a:rPr lang="en-US" altLang="zh-CN" dirty="0" err="1"/>
              <a:t>gcd</a:t>
            </a:r>
            <a:r>
              <a:rPr lang="zh-CN" altLang="en-US" dirty="0"/>
              <a:t>是</a:t>
            </a:r>
            <a:r>
              <a:rPr lang="en-US" altLang="zh-CN" dirty="0"/>
              <a:t>O( </a:t>
            </a:r>
            <a:r>
              <a:rPr lang="en-US" altLang="zh-CN" dirty="0" err="1"/>
              <a:t>logn</a:t>
            </a:r>
            <a:r>
              <a:rPr lang="en-US" altLang="zh-CN" dirty="0"/>
              <a:t> + </a:t>
            </a:r>
            <a:r>
              <a:rPr lang="en-US" altLang="zh-CN" dirty="0" err="1"/>
              <a:t>logv</a:t>
            </a:r>
            <a:r>
              <a:rPr lang="en-US" altLang="zh-CN" dirty="0"/>
              <a:t> )</a:t>
            </a:r>
            <a:r>
              <a:rPr lang="zh-CN" altLang="en-US" dirty="0"/>
              <a:t>的</a:t>
            </a:r>
            <a:endParaRPr lang="en-US" altLang="zh-CN" dirty="0"/>
          </a:p>
          <a:p>
            <a:endParaRPr lang="en-US" altLang="zh-CN" dirty="0"/>
          </a:p>
          <a:p>
            <a:r>
              <a:rPr lang="zh-CN" altLang="en-US" dirty="0"/>
              <a:t>总时间复杂度</a:t>
            </a:r>
            <a:r>
              <a:rPr lang="en-US" altLang="zh-CN" dirty="0"/>
              <a:t>O( m(</a:t>
            </a:r>
            <a:r>
              <a:rPr lang="en-US" altLang="zh-CN" dirty="0" err="1"/>
              <a:t>logn+logv</a:t>
            </a:r>
            <a:r>
              <a:rPr lang="en-US" altLang="zh-CN" dirty="0"/>
              <a:t>) )</a:t>
            </a:r>
          </a:p>
        </p:txBody>
      </p:sp>
    </p:spTree>
    <p:extLst>
      <p:ext uri="{BB962C8B-B14F-4D97-AF65-F5344CB8AC3E}">
        <p14:creationId xmlns:p14="http://schemas.microsoft.com/office/powerpoint/2010/main" val="28726805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treap</a:t>
            </a:r>
            <a:endParaRPr lang="zh-CN" altLang="en-US" dirty="0"/>
          </a:p>
        </p:txBody>
      </p:sp>
      <p:sp>
        <p:nvSpPr>
          <p:cNvPr id="3" name="内容占位符 2"/>
          <p:cNvSpPr>
            <a:spLocks noGrp="1"/>
          </p:cNvSpPr>
          <p:nvPr>
            <p:ph idx="1"/>
          </p:nvPr>
        </p:nvSpPr>
        <p:spPr/>
        <p:txBody>
          <a:bodyPr>
            <a:normAutofit/>
          </a:bodyPr>
          <a:lstStyle/>
          <a:p>
            <a:r>
              <a:rPr lang="zh-CN" altLang="en-US" dirty="0"/>
              <a:t>设每个节点的关键字是</a:t>
            </a:r>
            <a:r>
              <a:rPr lang="en-US" altLang="zh-CN" dirty="0"/>
              <a:t>key</a:t>
            </a:r>
            <a:r>
              <a:rPr lang="zh-CN" altLang="en-US" dirty="0"/>
              <a:t>，随机权值是</a:t>
            </a:r>
            <a:r>
              <a:rPr lang="en-US" altLang="zh-CN" dirty="0"/>
              <a:t>rand</a:t>
            </a:r>
          </a:p>
          <a:p>
            <a:endParaRPr lang="en-US" altLang="zh-CN" dirty="0"/>
          </a:p>
          <a:p>
            <a:r>
              <a:rPr lang="en-US" altLang="zh-CN" dirty="0"/>
              <a:t>1.</a:t>
            </a:r>
            <a:r>
              <a:rPr lang="zh-CN" altLang="en-US" dirty="0"/>
              <a:t>如果</a:t>
            </a:r>
            <a:r>
              <a:rPr lang="en-US" altLang="zh-CN" dirty="0"/>
              <a:t>v</a:t>
            </a:r>
            <a:r>
              <a:rPr lang="zh-CN" altLang="en-US" dirty="0"/>
              <a:t>是</a:t>
            </a:r>
            <a:r>
              <a:rPr lang="en-US" altLang="zh-CN" dirty="0"/>
              <a:t>u</a:t>
            </a:r>
            <a:r>
              <a:rPr lang="zh-CN" altLang="en-US" dirty="0"/>
              <a:t>的左儿子，则</a:t>
            </a:r>
            <a:r>
              <a:rPr lang="en-US" altLang="zh-CN" dirty="0"/>
              <a:t>key[v] &lt; key[u]</a:t>
            </a:r>
            <a:br>
              <a:rPr lang="en-US" altLang="zh-CN" dirty="0"/>
            </a:br>
            <a:r>
              <a:rPr lang="en-US" altLang="zh-CN" dirty="0"/>
              <a:t>2.</a:t>
            </a:r>
            <a:r>
              <a:rPr lang="zh-CN" altLang="en-US" dirty="0"/>
              <a:t>如果</a:t>
            </a:r>
            <a:r>
              <a:rPr lang="en-US" altLang="zh-CN" dirty="0"/>
              <a:t>v</a:t>
            </a:r>
            <a:r>
              <a:rPr lang="zh-CN" altLang="en-US" dirty="0"/>
              <a:t>是</a:t>
            </a:r>
            <a:r>
              <a:rPr lang="en-US" altLang="zh-CN" dirty="0"/>
              <a:t>u</a:t>
            </a:r>
            <a:r>
              <a:rPr lang="zh-CN" altLang="en-US" dirty="0"/>
              <a:t>的右儿子，则</a:t>
            </a:r>
            <a:r>
              <a:rPr lang="en-US" altLang="zh-CN" dirty="0"/>
              <a:t>key[v] &gt; key[u]</a:t>
            </a:r>
            <a:br>
              <a:rPr lang="en-US" altLang="zh-CN" dirty="0"/>
            </a:br>
            <a:r>
              <a:rPr lang="en-US" altLang="zh-CN" dirty="0"/>
              <a:t>3.</a:t>
            </a:r>
            <a:r>
              <a:rPr lang="zh-CN" altLang="en-US" dirty="0"/>
              <a:t>如果</a:t>
            </a:r>
            <a:r>
              <a:rPr lang="en-US" altLang="zh-CN" dirty="0"/>
              <a:t>v</a:t>
            </a:r>
            <a:r>
              <a:rPr lang="zh-CN" altLang="en-US" dirty="0"/>
              <a:t>是</a:t>
            </a:r>
            <a:r>
              <a:rPr lang="en-US" altLang="zh-CN" dirty="0"/>
              <a:t>u</a:t>
            </a:r>
            <a:r>
              <a:rPr lang="zh-CN" altLang="en-US" dirty="0"/>
              <a:t>的子节点，则</a:t>
            </a:r>
            <a:r>
              <a:rPr lang="en-US" altLang="zh-CN" dirty="0"/>
              <a:t>rand[u] &gt; rand[v]</a:t>
            </a:r>
            <a:endParaRPr lang="zh-CN" altLang="en-US" dirty="0"/>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74D176-0DB2-46C6-9A96-BEEB534F400A}"/>
              </a:ext>
            </a:extLst>
          </p:cNvPr>
          <p:cNvSpPr>
            <a:spLocks noGrp="1"/>
          </p:cNvSpPr>
          <p:nvPr>
            <p:ph type="title"/>
          </p:nvPr>
        </p:nvSpPr>
        <p:spPr/>
        <p:txBody>
          <a:bodyPr/>
          <a:lstStyle/>
          <a:p>
            <a:r>
              <a:rPr lang="en-US" altLang="zh-CN" dirty="0" err="1"/>
              <a:t>Codechef</a:t>
            </a:r>
            <a:r>
              <a:rPr lang="en-US" altLang="zh-CN" dirty="0"/>
              <a:t> DGCD</a:t>
            </a:r>
            <a:r>
              <a:rPr lang="zh-CN" altLang="en-US" dirty="0"/>
              <a:t>（弱化版）</a:t>
            </a:r>
          </a:p>
        </p:txBody>
      </p:sp>
      <p:sp>
        <p:nvSpPr>
          <p:cNvPr id="3" name="内容占位符 2">
            <a:extLst>
              <a:ext uri="{FF2B5EF4-FFF2-40B4-BE49-F238E27FC236}">
                <a16:creationId xmlns:a16="http://schemas.microsoft.com/office/drawing/2014/main" id="{21BBE17A-4D8C-4B5A-B225-B86A1BBBCD78}"/>
              </a:ext>
            </a:extLst>
          </p:cNvPr>
          <p:cNvSpPr>
            <a:spLocks noGrp="1"/>
          </p:cNvSpPr>
          <p:nvPr>
            <p:ph idx="1"/>
          </p:nvPr>
        </p:nvSpPr>
        <p:spPr/>
        <p:txBody>
          <a:bodyPr/>
          <a:lstStyle/>
          <a:p>
            <a:r>
              <a:rPr lang="zh-CN" altLang="en-US" dirty="0"/>
              <a:t>给出一个长为</a:t>
            </a:r>
            <a:r>
              <a:rPr lang="en-US" altLang="zh-CN" dirty="0"/>
              <a:t>n</a:t>
            </a:r>
            <a:r>
              <a:rPr lang="zh-CN" altLang="en-US" dirty="0"/>
              <a:t>的序列，有</a:t>
            </a:r>
            <a:r>
              <a:rPr lang="en-US" altLang="zh-CN" dirty="0"/>
              <a:t>m</a:t>
            </a:r>
            <a:r>
              <a:rPr lang="zh-CN" altLang="en-US" dirty="0"/>
              <a:t>次操作：</a:t>
            </a:r>
            <a:br>
              <a:rPr lang="zh-CN" altLang="en-US" dirty="0"/>
            </a:br>
            <a:endParaRPr lang="en-US" altLang="zh-CN" dirty="0"/>
          </a:p>
          <a:p>
            <a:r>
              <a:rPr lang="en-US" altLang="zh-CN" dirty="0"/>
              <a:t>1.</a:t>
            </a:r>
            <a:r>
              <a:rPr lang="zh-CN" altLang="en-US" dirty="0"/>
              <a:t>询问区间</a:t>
            </a:r>
            <a:r>
              <a:rPr lang="en-US" altLang="zh-CN" dirty="0" err="1"/>
              <a:t>gcd</a:t>
            </a:r>
            <a:endParaRPr lang="en-US" altLang="zh-CN" dirty="0"/>
          </a:p>
          <a:p>
            <a:r>
              <a:rPr lang="en-US" altLang="zh-CN" dirty="0"/>
              <a:t>2.</a:t>
            </a:r>
            <a:r>
              <a:rPr lang="zh-CN" altLang="en-US" dirty="0"/>
              <a:t>区间加</a:t>
            </a:r>
          </a:p>
        </p:txBody>
      </p:sp>
    </p:spTree>
    <p:extLst>
      <p:ext uri="{BB962C8B-B14F-4D97-AF65-F5344CB8AC3E}">
        <p14:creationId xmlns:p14="http://schemas.microsoft.com/office/powerpoint/2010/main" val="251578894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F8E58E-B8AF-404F-ACF8-CDDB0D25B52A}"/>
              </a:ext>
            </a:extLst>
          </p:cNvPr>
          <p:cNvSpPr>
            <a:spLocks noGrp="1"/>
          </p:cNvSpPr>
          <p:nvPr>
            <p:ph type="title"/>
          </p:nvPr>
        </p:nvSpPr>
        <p:spPr/>
        <p:txBody>
          <a:bodyPr/>
          <a:lstStyle/>
          <a:p>
            <a:r>
              <a:rPr lang="en-US" altLang="zh-CN" dirty="0"/>
              <a:t>Solution</a:t>
            </a:r>
            <a:endParaRPr lang="zh-CN" altLang="en-US" dirty="0"/>
          </a:p>
        </p:txBody>
      </p:sp>
      <p:sp>
        <p:nvSpPr>
          <p:cNvPr id="3" name="内容占位符 2">
            <a:extLst>
              <a:ext uri="{FF2B5EF4-FFF2-40B4-BE49-F238E27FC236}">
                <a16:creationId xmlns:a16="http://schemas.microsoft.com/office/drawing/2014/main" id="{3F87657C-ED7E-48EF-9590-B2E41DFB1DB6}"/>
              </a:ext>
            </a:extLst>
          </p:cNvPr>
          <p:cNvSpPr>
            <a:spLocks noGrp="1"/>
          </p:cNvSpPr>
          <p:nvPr>
            <p:ph idx="1"/>
          </p:nvPr>
        </p:nvSpPr>
        <p:spPr/>
        <p:txBody>
          <a:bodyPr/>
          <a:lstStyle/>
          <a:p>
            <a:r>
              <a:rPr lang="zh-CN" altLang="en-US" dirty="0"/>
              <a:t>在序列上如何维护呢？</a:t>
            </a:r>
            <a:endParaRPr lang="en-US" altLang="zh-CN" dirty="0"/>
          </a:p>
          <a:p>
            <a:r>
              <a:rPr lang="en-US" altLang="zh-CN" dirty="0" err="1"/>
              <a:t>gcd</a:t>
            </a:r>
            <a:r>
              <a:rPr lang="en-US" altLang="zh-CN" dirty="0"/>
              <a:t>( a , b ) = </a:t>
            </a:r>
            <a:r>
              <a:rPr lang="en-US" altLang="zh-CN" dirty="0" err="1"/>
              <a:t>gcd</a:t>
            </a:r>
            <a:r>
              <a:rPr lang="en-US" altLang="zh-CN" dirty="0"/>
              <a:t>( a - b , b )</a:t>
            </a:r>
          </a:p>
          <a:p>
            <a:r>
              <a:rPr lang="zh-CN" altLang="en-US" dirty="0"/>
              <a:t>将每个位置差分：</a:t>
            </a:r>
            <a:endParaRPr lang="en-US" altLang="zh-CN" dirty="0"/>
          </a:p>
          <a:p>
            <a:r>
              <a:rPr lang="en-US" altLang="zh-CN" dirty="0"/>
              <a:t>b[</a:t>
            </a:r>
            <a:r>
              <a:rPr lang="en-US" altLang="zh-CN" dirty="0" err="1"/>
              <a:t>i</a:t>
            </a:r>
            <a:r>
              <a:rPr lang="en-US" altLang="zh-CN" dirty="0"/>
              <a:t>] = a[i-1]-a[</a:t>
            </a:r>
            <a:r>
              <a:rPr lang="en-US" altLang="zh-CN" dirty="0" err="1"/>
              <a:t>i</a:t>
            </a:r>
            <a:r>
              <a:rPr lang="en-US" altLang="zh-CN" dirty="0"/>
              <a:t>]</a:t>
            </a:r>
          </a:p>
          <a:p>
            <a:r>
              <a:rPr lang="zh-CN" altLang="en-US" dirty="0"/>
              <a:t>则</a:t>
            </a:r>
            <a:r>
              <a:rPr lang="en-US" altLang="zh-CN" dirty="0"/>
              <a:t>a</a:t>
            </a:r>
            <a:r>
              <a:rPr lang="zh-CN" altLang="en-US" dirty="0"/>
              <a:t>的区间加对应了</a:t>
            </a:r>
            <a:r>
              <a:rPr lang="en-US" altLang="zh-CN" dirty="0"/>
              <a:t>b</a:t>
            </a:r>
            <a:r>
              <a:rPr lang="zh-CN" altLang="en-US" dirty="0"/>
              <a:t>的单点修改</a:t>
            </a:r>
            <a:endParaRPr lang="en-US" altLang="zh-CN" dirty="0"/>
          </a:p>
          <a:p>
            <a:r>
              <a:rPr lang="en-US" altLang="zh-CN" dirty="0"/>
              <a:t>a</a:t>
            </a:r>
            <a:r>
              <a:rPr lang="zh-CN" altLang="en-US" dirty="0"/>
              <a:t>的区间</a:t>
            </a:r>
            <a:r>
              <a:rPr lang="en-US" altLang="zh-CN" dirty="0" err="1"/>
              <a:t>gcd</a:t>
            </a:r>
            <a:r>
              <a:rPr lang="zh-CN" altLang="en-US" dirty="0"/>
              <a:t>和</a:t>
            </a:r>
            <a:r>
              <a:rPr lang="en-US" altLang="zh-CN" dirty="0"/>
              <a:t>b</a:t>
            </a:r>
            <a:r>
              <a:rPr lang="zh-CN" altLang="en-US" dirty="0"/>
              <a:t>的区间</a:t>
            </a:r>
            <a:r>
              <a:rPr lang="en-US" altLang="zh-CN" dirty="0" err="1"/>
              <a:t>gcd</a:t>
            </a:r>
            <a:r>
              <a:rPr lang="zh-CN" altLang="en-US" dirty="0"/>
              <a:t>（特判端点）相同</a:t>
            </a:r>
            <a:endParaRPr lang="en-US" altLang="zh-CN" dirty="0"/>
          </a:p>
        </p:txBody>
      </p:sp>
    </p:spTree>
    <p:extLst>
      <p:ext uri="{BB962C8B-B14F-4D97-AF65-F5344CB8AC3E}">
        <p14:creationId xmlns:p14="http://schemas.microsoft.com/office/powerpoint/2010/main" val="214864827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9A94F3-AFBC-4D4F-8B5E-B7159EE6014E}"/>
              </a:ext>
            </a:extLst>
          </p:cNvPr>
          <p:cNvSpPr>
            <a:spLocks noGrp="1"/>
          </p:cNvSpPr>
          <p:nvPr>
            <p:ph type="title"/>
          </p:nvPr>
        </p:nvSpPr>
        <p:spPr/>
        <p:txBody>
          <a:bodyPr/>
          <a:lstStyle/>
          <a:p>
            <a:r>
              <a:rPr lang="en-US" altLang="zh-CN" dirty="0"/>
              <a:t>Solution</a:t>
            </a:r>
            <a:endParaRPr lang="zh-CN" altLang="en-US" dirty="0"/>
          </a:p>
        </p:txBody>
      </p:sp>
      <p:sp>
        <p:nvSpPr>
          <p:cNvPr id="3" name="内容占位符 2">
            <a:extLst>
              <a:ext uri="{FF2B5EF4-FFF2-40B4-BE49-F238E27FC236}">
                <a16:creationId xmlns:a16="http://schemas.microsoft.com/office/drawing/2014/main" id="{4E02B9BD-3C90-48F7-9D80-45F755E869BB}"/>
              </a:ext>
            </a:extLst>
          </p:cNvPr>
          <p:cNvSpPr>
            <a:spLocks noGrp="1"/>
          </p:cNvSpPr>
          <p:nvPr>
            <p:ph idx="1"/>
          </p:nvPr>
        </p:nvSpPr>
        <p:spPr/>
        <p:txBody>
          <a:bodyPr/>
          <a:lstStyle/>
          <a:p>
            <a:r>
              <a:rPr lang="zh-CN" altLang="en-US" dirty="0"/>
              <a:t>所以我们可以维护差分后的序列，区间加变成了单点修改，就可以维护了，注意需要特判端点</a:t>
            </a:r>
            <a:endParaRPr lang="en-US" altLang="zh-CN" dirty="0"/>
          </a:p>
          <a:p>
            <a:r>
              <a:rPr lang="en-US" altLang="zh-CN" dirty="0" err="1"/>
              <a:t>gcd</a:t>
            </a:r>
            <a:r>
              <a:rPr lang="en-US" altLang="zh-CN" dirty="0"/>
              <a:t>(a[l],a[l+1],…a[r])=</a:t>
            </a:r>
            <a:r>
              <a:rPr lang="en-US" altLang="zh-CN" dirty="0" err="1"/>
              <a:t>gcd</a:t>
            </a:r>
            <a:r>
              <a:rPr lang="en-US" altLang="zh-CN" dirty="0"/>
              <a:t>(a[l],a[l+1]-a[l],a[l+2],…a[r])=</a:t>
            </a:r>
            <a:r>
              <a:rPr lang="en-US" altLang="zh-CN" dirty="0" err="1"/>
              <a:t>gcd</a:t>
            </a:r>
            <a:r>
              <a:rPr lang="en-US" altLang="zh-CN" dirty="0"/>
              <a:t>(a[l],a[l+1]-a[l],a[l+2]-a[l+1],a[l+3]-a[l+2],…a[r]-a[r-1])=</a:t>
            </a:r>
            <a:r>
              <a:rPr lang="en-US" altLang="zh-CN" dirty="0" err="1"/>
              <a:t>gcd</a:t>
            </a:r>
            <a:r>
              <a:rPr lang="en-US" altLang="zh-CN" dirty="0"/>
              <a:t>(a[l],b[l+1],b[l+2],b[l+3],…b[r]);</a:t>
            </a:r>
            <a:endParaRPr lang="zh-CN" altLang="en-US" dirty="0"/>
          </a:p>
          <a:p>
            <a:endParaRPr lang="en-US" altLang="zh-CN" dirty="0"/>
          </a:p>
          <a:p>
            <a:endParaRPr lang="en-US" altLang="zh-CN" dirty="0"/>
          </a:p>
          <a:p>
            <a:r>
              <a:rPr lang="zh-CN" altLang="en-US" dirty="0"/>
              <a:t>区间</a:t>
            </a:r>
            <a:r>
              <a:rPr lang="en-US" altLang="zh-CN" dirty="0" err="1"/>
              <a:t>gcd</a:t>
            </a:r>
            <a:r>
              <a:rPr lang="zh-CN" altLang="en-US" dirty="0"/>
              <a:t>是</a:t>
            </a:r>
            <a:r>
              <a:rPr lang="en-US" altLang="zh-CN" dirty="0"/>
              <a:t>O( </a:t>
            </a:r>
            <a:r>
              <a:rPr lang="en-US" altLang="zh-CN" dirty="0" err="1"/>
              <a:t>logn</a:t>
            </a:r>
            <a:r>
              <a:rPr lang="en-US" altLang="zh-CN" dirty="0"/>
              <a:t> + </a:t>
            </a:r>
            <a:r>
              <a:rPr lang="en-US" altLang="zh-CN" dirty="0" err="1"/>
              <a:t>logv</a:t>
            </a:r>
            <a:r>
              <a:rPr lang="en-US" altLang="zh-CN" dirty="0"/>
              <a:t> )</a:t>
            </a:r>
            <a:r>
              <a:rPr lang="zh-CN" altLang="en-US" dirty="0"/>
              <a:t>的</a:t>
            </a:r>
            <a:endParaRPr lang="en-US" altLang="zh-CN" dirty="0"/>
          </a:p>
          <a:p>
            <a:endParaRPr lang="en-US" altLang="zh-CN" dirty="0"/>
          </a:p>
          <a:p>
            <a:endParaRPr lang="zh-CN" altLang="en-US" dirty="0"/>
          </a:p>
        </p:txBody>
      </p:sp>
    </p:spTree>
    <p:extLst>
      <p:ext uri="{BB962C8B-B14F-4D97-AF65-F5344CB8AC3E}">
        <p14:creationId xmlns:p14="http://schemas.microsoft.com/office/powerpoint/2010/main" val="393762120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195D82-0431-4E89-89CB-9FC4216F12CB}"/>
              </a:ext>
            </a:extLst>
          </p:cNvPr>
          <p:cNvSpPr>
            <a:spLocks noGrp="1"/>
          </p:cNvSpPr>
          <p:nvPr>
            <p:ph type="title"/>
          </p:nvPr>
        </p:nvSpPr>
        <p:spPr/>
        <p:txBody>
          <a:bodyPr/>
          <a:lstStyle/>
          <a:p>
            <a:r>
              <a:rPr lang="zh-CN" altLang="en-US" dirty="0"/>
              <a:t>未公开题目</a:t>
            </a:r>
          </a:p>
        </p:txBody>
      </p:sp>
      <p:sp>
        <p:nvSpPr>
          <p:cNvPr id="3" name="内容占位符 2">
            <a:extLst>
              <a:ext uri="{FF2B5EF4-FFF2-40B4-BE49-F238E27FC236}">
                <a16:creationId xmlns:a16="http://schemas.microsoft.com/office/drawing/2014/main" id="{302EF91A-4FA4-4630-8BA9-B80A65EBAA47}"/>
              </a:ext>
            </a:extLst>
          </p:cNvPr>
          <p:cNvSpPr>
            <a:spLocks noGrp="1"/>
          </p:cNvSpPr>
          <p:nvPr>
            <p:ph idx="1"/>
          </p:nvPr>
        </p:nvSpPr>
        <p:spPr/>
        <p:txBody>
          <a:bodyPr/>
          <a:lstStyle/>
          <a:p>
            <a:r>
              <a:rPr lang="zh-CN" altLang="en-US" dirty="0"/>
              <a:t>有一个序列，每个位置是一个</a:t>
            </a:r>
            <a:r>
              <a:rPr lang="en-US" altLang="zh-CN" dirty="0"/>
              <a:t>(</a:t>
            </a:r>
            <a:r>
              <a:rPr lang="en-US" altLang="zh-CN" dirty="0" err="1"/>
              <a:t>a,b</a:t>
            </a:r>
            <a:r>
              <a:rPr lang="en-US" altLang="zh-CN" dirty="0"/>
              <a:t>)</a:t>
            </a:r>
            <a:r>
              <a:rPr lang="zh-CN" altLang="en-US" dirty="0"/>
              <a:t>的二元组，表示经过这个位置的时候如果值是</a:t>
            </a:r>
            <a:r>
              <a:rPr lang="en-US" altLang="zh-CN" dirty="0"/>
              <a:t>a</a:t>
            </a:r>
            <a:r>
              <a:rPr lang="zh-CN" altLang="en-US" dirty="0"/>
              <a:t>则变成</a:t>
            </a:r>
            <a:r>
              <a:rPr lang="en-US" altLang="zh-CN" dirty="0"/>
              <a:t>b</a:t>
            </a:r>
            <a:r>
              <a:rPr lang="zh-CN" altLang="en-US" dirty="0"/>
              <a:t>，如果值是</a:t>
            </a:r>
            <a:r>
              <a:rPr lang="en-US" altLang="zh-CN" dirty="0"/>
              <a:t>b</a:t>
            </a:r>
            <a:r>
              <a:rPr lang="zh-CN" altLang="en-US" dirty="0"/>
              <a:t>则变成</a:t>
            </a:r>
            <a:r>
              <a:rPr lang="en-US" altLang="zh-CN" dirty="0"/>
              <a:t>a</a:t>
            </a:r>
            <a:r>
              <a:rPr lang="zh-CN" altLang="en-US" dirty="0"/>
              <a:t>，否则不变</a:t>
            </a:r>
            <a:endParaRPr lang="en-US" altLang="zh-CN" dirty="0"/>
          </a:p>
          <a:p>
            <a:r>
              <a:rPr lang="zh-CN" altLang="en-US" dirty="0"/>
              <a:t>每次询问给</a:t>
            </a:r>
            <a:r>
              <a:rPr lang="en-US" altLang="zh-CN" dirty="0" err="1"/>
              <a:t>l,r,x</a:t>
            </a:r>
            <a:r>
              <a:rPr lang="zh-CN" altLang="en-US" dirty="0"/>
              <a:t>，求</a:t>
            </a:r>
            <a:r>
              <a:rPr lang="en-US" altLang="zh-CN" dirty="0"/>
              <a:t>x</a:t>
            </a:r>
            <a:r>
              <a:rPr lang="zh-CN" altLang="en-US" dirty="0"/>
              <a:t>按顺序经过区间变化后的值</a:t>
            </a:r>
          </a:p>
        </p:txBody>
      </p:sp>
    </p:spTree>
    <p:extLst>
      <p:ext uri="{BB962C8B-B14F-4D97-AF65-F5344CB8AC3E}">
        <p14:creationId xmlns:p14="http://schemas.microsoft.com/office/powerpoint/2010/main" val="335206584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183C0C-6CB3-4085-852D-E53C504B97D7}"/>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F635F20F-0792-4040-89FE-22C3198EE895}"/>
              </a:ext>
            </a:extLst>
          </p:cNvPr>
          <p:cNvSpPr>
            <a:spLocks noGrp="1"/>
          </p:cNvSpPr>
          <p:nvPr>
            <p:ph idx="1"/>
          </p:nvPr>
        </p:nvSpPr>
        <p:spPr/>
        <p:txBody>
          <a:bodyPr/>
          <a:lstStyle/>
          <a:p>
            <a:endParaRPr lang="zh-CN" altLang="en-US"/>
          </a:p>
        </p:txBody>
      </p:sp>
    </p:spTree>
    <p:extLst>
      <p:ext uri="{BB962C8B-B14F-4D97-AF65-F5344CB8AC3E}">
        <p14:creationId xmlns:p14="http://schemas.microsoft.com/office/powerpoint/2010/main" val="227154535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C24208-B935-4250-8357-C2C5A82008D9}"/>
              </a:ext>
            </a:extLst>
          </p:cNvPr>
          <p:cNvSpPr>
            <a:spLocks noGrp="1"/>
          </p:cNvSpPr>
          <p:nvPr>
            <p:ph type="title"/>
          </p:nvPr>
        </p:nvSpPr>
        <p:spPr/>
        <p:txBody>
          <a:bodyPr/>
          <a:lstStyle/>
          <a:p>
            <a:r>
              <a:rPr lang="en-US" altLang="zh-CN" dirty="0"/>
              <a:t>Luogu4344 [SHOI2015]</a:t>
            </a:r>
            <a:r>
              <a:rPr lang="zh-CN" altLang="en-US" dirty="0"/>
              <a:t>脑洞治疗仪</a:t>
            </a:r>
          </a:p>
        </p:txBody>
      </p:sp>
      <p:pic>
        <p:nvPicPr>
          <p:cNvPr id="7" name="内容占位符 6">
            <a:extLst>
              <a:ext uri="{FF2B5EF4-FFF2-40B4-BE49-F238E27FC236}">
                <a16:creationId xmlns:a16="http://schemas.microsoft.com/office/drawing/2014/main" id="{6AF82012-D111-40DA-AFB3-416252FC878C}"/>
              </a:ext>
            </a:extLst>
          </p:cNvPr>
          <p:cNvPicPr>
            <a:picLocks noGrp="1" noChangeAspect="1"/>
          </p:cNvPicPr>
          <p:nvPr>
            <p:ph idx="1"/>
          </p:nvPr>
        </p:nvPicPr>
        <p:blipFill>
          <a:blip r:embed="rId2"/>
          <a:stretch>
            <a:fillRect/>
          </a:stretch>
        </p:blipFill>
        <p:spPr>
          <a:xfrm>
            <a:off x="6246620" y="1690688"/>
            <a:ext cx="5945380" cy="1955192"/>
          </a:xfrm>
        </p:spPr>
      </p:pic>
      <p:pic>
        <p:nvPicPr>
          <p:cNvPr id="5" name="图片 4">
            <a:extLst>
              <a:ext uri="{FF2B5EF4-FFF2-40B4-BE49-F238E27FC236}">
                <a16:creationId xmlns:a16="http://schemas.microsoft.com/office/drawing/2014/main" id="{795D6BEC-26BD-4629-B058-ECBB04F8A134}"/>
              </a:ext>
            </a:extLst>
          </p:cNvPr>
          <p:cNvPicPr>
            <a:picLocks noChangeAspect="1"/>
          </p:cNvPicPr>
          <p:nvPr/>
        </p:nvPicPr>
        <p:blipFill>
          <a:blip r:embed="rId3"/>
          <a:stretch>
            <a:fillRect/>
          </a:stretch>
        </p:blipFill>
        <p:spPr>
          <a:xfrm>
            <a:off x="838200" y="1825625"/>
            <a:ext cx="5426017" cy="4841135"/>
          </a:xfrm>
          <a:prstGeom prst="rect">
            <a:avLst/>
          </a:prstGeom>
        </p:spPr>
      </p:pic>
    </p:spTree>
    <p:extLst>
      <p:ext uri="{BB962C8B-B14F-4D97-AF65-F5344CB8AC3E}">
        <p14:creationId xmlns:p14="http://schemas.microsoft.com/office/powerpoint/2010/main" val="315336210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739F6FA-5D68-48D2-93BE-74B13EA1C4F5}"/>
              </a:ext>
            </a:extLst>
          </p:cNvPr>
          <p:cNvSpPr>
            <a:spLocks noGrp="1"/>
          </p:cNvSpPr>
          <p:nvPr>
            <p:ph type="title"/>
          </p:nvPr>
        </p:nvSpPr>
        <p:spPr/>
        <p:txBody>
          <a:bodyPr/>
          <a:lstStyle/>
          <a:p>
            <a:r>
              <a:rPr lang="en-US" altLang="zh-CN" dirty="0"/>
              <a:t>Solution</a:t>
            </a:r>
            <a:endParaRPr lang="zh-CN" altLang="en-US" dirty="0"/>
          </a:p>
        </p:txBody>
      </p:sp>
      <p:sp>
        <p:nvSpPr>
          <p:cNvPr id="3" name="内容占位符 2">
            <a:extLst>
              <a:ext uri="{FF2B5EF4-FFF2-40B4-BE49-F238E27FC236}">
                <a16:creationId xmlns:a16="http://schemas.microsoft.com/office/drawing/2014/main" id="{55DE0AC7-6569-4594-8A6A-097BAC849104}"/>
              </a:ext>
            </a:extLst>
          </p:cNvPr>
          <p:cNvSpPr>
            <a:spLocks noGrp="1"/>
          </p:cNvSpPr>
          <p:nvPr>
            <p:ph idx="1"/>
          </p:nvPr>
        </p:nvSpPr>
        <p:spPr/>
        <p:txBody>
          <a:bodyPr/>
          <a:lstStyle/>
          <a:p>
            <a:r>
              <a:rPr lang="zh-CN" altLang="en-US" dirty="0"/>
              <a:t>题意即</a:t>
            </a:r>
            <a:endParaRPr lang="en-US" altLang="zh-CN" dirty="0"/>
          </a:p>
          <a:p>
            <a:r>
              <a:rPr lang="en-US" altLang="zh-CN" dirty="0"/>
              <a:t>1.</a:t>
            </a:r>
            <a:r>
              <a:rPr lang="zh-CN" altLang="en-US" dirty="0"/>
              <a:t>区间赋</a:t>
            </a:r>
            <a:r>
              <a:rPr lang="en-US" altLang="zh-CN" dirty="0"/>
              <a:t>0</a:t>
            </a:r>
          </a:p>
          <a:p>
            <a:r>
              <a:rPr lang="en-US" altLang="zh-CN" dirty="0"/>
              <a:t>2.</a:t>
            </a:r>
            <a:r>
              <a:rPr lang="zh-CN" altLang="en-US" dirty="0"/>
              <a:t>区间最长连续</a:t>
            </a:r>
            <a:r>
              <a:rPr lang="en-US" altLang="zh-CN" dirty="0"/>
              <a:t>0</a:t>
            </a:r>
          </a:p>
          <a:p>
            <a:r>
              <a:rPr lang="en-US" altLang="zh-CN" dirty="0"/>
              <a:t>3.</a:t>
            </a:r>
            <a:r>
              <a:rPr lang="zh-CN" altLang="en-US" dirty="0"/>
              <a:t>把一个区间的</a:t>
            </a:r>
            <a:r>
              <a:rPr lang="en-US" altLang="zh-CN" dirty="0"/>
              <a:t>1</a:t>
            </a:r>
            <a:r>
              <a:rPr lang="zh-CN" altLang="en-US" dirty="0"/>
              <a:t>依次填到另一个区间</a:t>
            </a:r>
          </a:p>
        </p:txBody>
      </p:sp>
    </p:spTree>
    <p:extLst>
      <p:ext uri="{BB962C8B-B14F-4D97-AF65-F5344CB8AC3E}">
        <p14:creationId xmlns:p14="http://schemas.microsoft.com/office/powerpoint/2010/main" val="115093848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5E73A3-773A-4ABB-9E24-D63D60439D2A}"/>
              </a:ext>
            </a:extLst>
          </p:cNvPr>
          <p:cNvSpPr>
            <a:spLocks noGrp="1"/>
          </p:cNvSpPr>
          <p:nvPr>
            <p:ph type="title"/>
          </p:nvPr>
        </p:nvSpPr>
        <p:spPr/>
        <p:txBody>
          <a:bodyPr/>
          <a:lstStyle/>
          <a:p>
            <a:r>
              <a:rPr lang="en-US" altLang="zh-CN" dirty="0"/>
              <a:t>Solution</a:t>
            </a:r>
            <a:endParaRPr lang="zh-CN" altLang="en-US" dirty="0"/>
          </a:p>
        </p:txBody>
      </p:sp>
      <p:sp>
        <p:nvSpPr>
          <p:cNvPr id="3" name="内容占位符 2">
            <a:extLst>
              <a:ext uri="{FF2B5EF4-FFF2-40B4-BE49-F238E27FC236}">
                <a16:creationId xmlns:a16="http://schemas.microsoft.com/office/drawing/2014/main" id="{7F1CBEA0-41AA-4ECE-8F53-A94BF8E006F2}"/>
              </a:ext>
            </a:extLst>
          </p:cNvPr>
          <p:cNvSpPr>
            <a:spLocks noGrp="1"/>
          </p:cNvSpPr>
          <p:nvPr>
            <p:ph idx="1"/>
          </p:nvPr>
        </p:nvSpPr>
        <p:spPr/>
        <p:txBody>
          <a:bodyPr/>
          <a:lstStyle/>
          <a:p>
            <a:r>
              <a:rPr lang="zh-CN" altLang="en-US" dirty="0"/>
              <a:t>使用线段树维护序列，对每个节点维护其是否为全</a:t>
            </a:r>
            <a:r>
              <a:rPr lang="en-US" altLang="zh-CN" dirty="0"/>
              <a:t>1</a:t>
            </a:r>
            <a:r>
              <a:rPr lang="zh-CN" altLang="en-US" dirty="0"/>
              <a:t>，以及内部最长</a:t>
            </a:r>
            <a:r>
              <a:rPr lang="en-US" altLang="zh-CN" dirty="0"/>
              <a:t>0</a:t>
            </a:r>
            <a:r>
              <a:rPr lang="zh-CN" altLang="en-US" dirty="0"/>
              <a:t>段，以及左右最长</a:t>
            </a:r>
            <a:r>
              <a:rPr lang="en-US" altLang="zh-CN" dirty="0"/>
              <a:t>0</a:t>
            </a:r>
            <a:r>
              <a:rPr lang="zh-CN" altLang="en-US" dirty="0"/>
              <a:t>段</a:t>
            </a:r>
            <a:endParaRPr lang="en-US" altLang="zh-CN" dirty="0"/>
          </a:p>
          <a:p>
            <a:r>
              <a:rPr lang="zh-CN" altLang="en-US" dirty="0"/>
              <a:t>对于</a:t>
            </a:r>
            <a:r>
              <a:rPr lang="en-US" altLang="zh-CN" dirty="0"/>
              <a:t>3</a:t>
            </a:r>
            <a:r>
              <a:rPr lang="zh-CN" altLang="en-US" dirty="0"/>
              <a:t>操作，我们查区间和，这样就可以知道区间有多少</a:t>
            </a:r>
            <a:r>
              <a:rPr lang="en-US" altLang="zh-CN" dirty="0"/>
              <a:t>1</a:t>
            </a:r>
            <a:r>
              <a:rPr lang="zh-CN" altLang="en-US" dirty="0"/>
              <a:t>了</a:t>
            </a:r>
            <a:endParaRPr lang="en-US" altLang="zh-CN" dirty="0"/>
          </a:p>
          <a:p>
            <a:r>
              <a:rPr lang="zh-CN" altLang="en-US" dirty="0"/>
              <a:t>然后我们在填到的区间中二分一下填到哪个位置用完了我们挖出来的</a:t>
            </a:r>
            <a:r>
              <a:rPr lang="en-US" altLang="zh-CN" dirty="0"/>
              <a:t>1</a:t>
            </a:r>
          </a:p>
        </p:txBody>
      </p:sp>
    </p:spTree>
    <p:extLst>
      <p:ext uri="{BB962C8B-B14F-4D97-AF65-F5344CB8AC3E}">
        <p14:creationId xmlns:p14="http://schemas.microsoft.com/office/powerpoint/2010/main" val="140486552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1D7118-20C4-4A58-9B8D-866C59612003}"/>
              </a:ext>
            </a:extLst>
          </p:cNvPr>
          <p:cNvSpPr>
            <a:spLocks noGrp="1"/>
          </p:cNvSpPr>
          <p:nvPr>
            <p:ph type="title"/>
          </p:nvPr>
        </p:nvSpPr>
        <p:spPr/>
        <p:txBody>
          <a:bodyPr/>
          <a:lstStyle/>
          <a:p>
            <a:r>
              <a:rPr lang="en-US" altLang="zh-CN" dirty="0"/>
              <a:t>Solution</a:t>
            </a:r>
            <a:endParaRPr lang="zh-CN" altLang="en-US" dirty="0"/>
          </a:p>
        </p:txBody>
      </p:sp>
      <p:sp>
        <p:nvSpPr>
          <p:cNvPr id="3" name="内容占位符 2">
            <a:extLst>
              <a:ext uri="{FF2B5EF4-FFF2-40B4-BE49-F238E27FC236}">
                <a16:creationId xmlns:a16="http://schemas.microsoft.com/office/drawing/2014/main" id="{C0D1511E-2B40-4B99-82AF-324A0FBB6CA3}"/>
              </a:ext>
            </a:extLst>
          </p:cNvPr>
          <p:cNvSpPr>
            <a:spLocks noGrp="1"/>
          </p:cNvSpPr>
          <p:nvPr>
            <p:ph idx="1"/>
          </p:nvPr>
        </p:nvSpPr>
        <p:spPr/>
        <p:txBody>
          <a:bodyPr/>
          <a:lstStyle/>
          <a:p>
            <a:r>
              <a:rPr lang="zh-CN" altLang="en-US" dirty="0"/>
              <a:t>为了实现这两步需要维护每个节点代表的区间和</a:t>
            </a:r>
            <a:endParaRPr lang="en-US" altLang="zh-CN" dirty="0"/>
          </a:p>
          <a:p>
            <a:r>
              <a:rPr lang="zh-CN" altLang="en-US" dirty="0"/>
              <a:t>然后就把</a:t>
            </a:r>
            <a:r>
              <a:rPr lang="en-US" altLang="zh-CN" dirty="0"/>
              <a:t>3</a:t>
            </a:r>
            <a:r>
              <a:rPr lang="zh-CN" altLang="en-US" dirty="0"/>
              <a:t>操作转换为了：</a:t>
            </a:r>
            <a:endParaRPr lang="en-US" altLang="zh-CN" dirty="0"/>
          </a:p>
          <a:p>
            <a:r>
              <a:rPr lang="zh-CN" altLang="en-US" dirty="0"/>
              <a:t>区间修改为</a:t>
            </a:r>
            <a:r>
              <a:rPr lang="en-US" altLang="zh-CN" dirty="0"/>
              <a:t>0</a:t>
            </a:r>
            <a:r>
              <a:rPr lang="zh-CN" altLang="en-US" dirty="0"/>
              <a:t>或</a:t>
            </a:r>
            <a:r>
              <a:rPr lang="en-US" altLang="zh-CN" dirty="0"/>
              <a:t>1</a:t>
            </a:r>
          </a:p>
          <a:p>
            <a:r>
              <a:rPr lang="zh-CN" altLang="en-US" dirty="0"/>
              <a:t>这样的操作</a:t>
            </a:r>
          </a:p>
          <a:p>
            <a:endParaRPr lang="en-US" altLang="zh-CN" dirty="0"/>
          </a:p>
          <a:p>
            <a:r>
              <a:rPr lang="zh-CN" altLang="en-US" dirty="0"/>
              <a:t>每次直接二分位置然后线段树的话时间复杂度为</a:t>
            </a:r>
            <a:r>
              <a:rPr lang="en-US" altLang="zh-CN" dirty="0"/>
              <a:t>O(n+mlog^2n)</a:t>
            </a:r>
          </a:p>
          <a:p>
            <a:r>
              <a:rPr lang="zh-CN" altLang="en-US" dirty="0"/>
              <a:t>可以做到</a:t>
            </a:r>
            <a:r>
              <a:rPr lang="en-US" altLang="zh-CN" dirty="0"/>
              <a:t>O(</a:t>
            </a:r>
            <a:r>
              <a:rPr lang="en-US" altLang="zh-CN" dirty="0" err="1"/>
              <a:t>n+mlogn</a:t>
            </a:r>
            <a:r>
              <a:rPr lang="en-US" altLang="zh-CN" dirty="0"/>
              <a:t>)</a:t>
            </a:r>
            <a:r>
              <a:rPr lang="zh-CN" altLang="en-US"/>
              <a:t>，在线段树上二分即可</a:t>
            </a:r>
            <a:endParaRPr lang="zh-CN" altLang="en-US" dirty="0"/>
          </a:p>
        </p:txBody>
      </p:sp>
    </p:spTree>
    <p:extLst>
      <p:ext uri="{BB962C8B-B14F-4D97-AF65-F5344CB8AC3E}">
        <p14:creationId xmlns:p14="http://schemas.microsoft.com/office/powerpoint/2010/main" val="398251207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3DE1C1-E75B-45AE-919B-2B0BF5BB3B6A}"/>
              </a:ext>
            </a:extLst>
          </p:cNvPr>
          <p:cNvSpPr>
            <a:spLocks noGrp="1"/>
          </p:cNvSpPr>
          <p:nvPr>
            <p:ph type="title"/>
          </p:nvPr>
        </p:nvSpPr>
        <p:spPr/>
        <p:txBody>
          <a:bodyPr/>
          <a:lstStyle/>
          <a:p>
            <a:r>
              <a:rPr lang="en-US" altLang="zh-CN" dirty="0"/>
              <a:t>Luogu3215 [HNOI2011]</a:t>
            </a:r>
            <a:r>
              <a:rPr lang="zh-CN" altLang="en-US" dirty="0"/>
              <a:t>括号修复 </a:t>
            </a:r>
            <a:r>
              <a:rPr lang="en-US" altLang="zh-CN" dirty="0"/>
              <a:t>/ [JSOI2011]</a:t>
            </a:r>
            <a:r>
              <a:rPr lang="zh-CN" altLang="en-US" dirty="0"/>
              <a:t>括号序列</a:t>
            </a:r>
          </a:p>
        </p:txBody>
      </p:sp>
      <p:pic>
        <p:nvPicPr>
          <p:cNvPr id="5" name="内容占位符 4">
            <a:extLst>
              <a:ext uri="{FF2B5EF4-FFF2-40B4-BE49-F238E27FC236}">
                <a16:creationId xmlns:a16="http://schemas.microsoft.com/office/drawing/2014/main" id="{0FDDA93B-615E-4B26-B66C-ACB38008523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690687"/>
            <a:ext cx="7338210" cy="4500387"/>
          </a:xfrm>
        </p:spPr>
      </p:pic>
    </p:spTree>
    <p:extLst>
      <p:ext uri="{BB962C8B-B14F-4D97-AF65-F5344CB8AC3E}">
        <p14:creationId xmlns:p14="http://schemas.microsoft.com/office/powerpoint/2010/main" val="95146553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SLIDE_MODEL_TYPE" val="cover"/>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3523</TotalTime>
  <Words>11727</Words>
  <Application>Microsoft Office PowerPoint</Application>
  <PresentationFormat>宽屏</PresentationFormat>
  <Paragraphs>985</Paragraphs>
  <Slides>236</Slides>
  <Notes>2</Notes>
  <HiddenSlides>0</HiddenSlides>
  <MMClips>0</MMClips>
  <ScaleCrop>false</ScaleCrop>
  <HeadingPairs>
    <vt:vector size="8" baseType="variant">
      <vt:variant>
        <vt:lpstr>已用的字体</vt:lpstr>
      </vt:variant>
      <vt:variant>
        <vt:i4>5</vt:i4>
      </vt:variant>
      <vt:variant>
        <vt:lpstr>主题</vt:lpstr>
      </vt:variant>
      <vt:variant>
        <vt:i4>1</vt:i4>
      </vt:variant>
      <vt:variant>
        <vt:lpstr>嵌入 OLE 服务器</vt:lpstr>
      </vt:variant>
      <vt:variant>
        <vt:i4>1</vt:i4>
      </vt:variant>
      <vt:variant>
        <vt:lpstr>幻灯片标题</vt:lpstr>
      </vt:variant>
      <vt:variant>
        <vt:i4>236</vt:i4>
      </vt:variant>
    </vt:vector>
  </HeadingPairs>
  <TitlesOfParts>
    <vt:vector size="243" baseType="lpstr">
      <vt:lpstr>-apple-system</vt:lpstr>
      <vt:lpstr>等线</vt:lpstr>
      <vt:lpstr>等线 Light</vt:lpstr>
      <vt:lpstr>宋体</vt:lpstr>
      <vt:lpstr>Arial</vt:lpstr>
      <vt:lpstr>Office Theme</vt:lpstr>
      <vt:lpstr>Paint.Picture</vt:lpstr>
      <vt:lpstr>简单数据结构</vt:lpstr>
      <vt:lpstr>自我介绍</vt:lpstr>
      <vt:lpstr>1.序列维护（线段树&amp;平衡树）</vt:lpstr>
      <vt:lpstr>线段树</vt:lpstr>
      <vt:lpstr>平衡树</vt:lpstr>
      <vt:lpstr>二叉搜索树</vt:lpstr>
      <vt:lpstr>平衡树</vt:lpstr>
      <vt:lpstr>treap</vt:lpstr>
      <vt:lpstr>treap</vt:lpstr>
      <vt:lpstr>treap</vt:lpstr>
      <vt:lpstr>说要讲模板，这里就利用一下hzwer的吧</vt:lpstr>
      <vt:lpstr>旋转</vt:lpstr>
      <vt:lpstr>Treap的旋转</vt:lpstr>
      <vt:lpstr>Treap的插入</vt:lpstr>
      <vt:lpstr>Code</vt:lpstr>
      <vt:lpstr>Treap的删除</vt:lpstr>
      <vt:lpstr>Treap的删除</vt:lpstr>
      <vt:lpstr>Code</vt:lpstr>
      <vt:lpstr>Treap的查询</vt:lpstr>
      <vt:lpstr>Treap维护权值</vt:lpstr>
      <vt:lpstr>分裂合并的Treap</vt:lpstr>
      <vt:lpstr>分裂</vt:lpstr>
      <vt:lpstr>合并</vt:lpstr>
      <vt:lpstr>复杂度</vt:lpstr>
      <vt:lpstr>splay</vt:lpstr>
      <vt:lpstr>splay</vt:lpstr>
      <vt:lpstr>三点共线</vt:lpstr>
      <vt:lpstr>折线</vt:lpstr>
      <vt:lpstr>分裂</vt:lpstr>
      <vt:lpstr>合并</vt:lpstr>
      <vt:lpstr>复杂度</vt:lpstr>
      <vt:lpstr>splay</vt:lpstr>
      <vt:lpstr>Disadvantage</vt:lpstr>
      <vt:lpstr>Advantage</vt:lpstr>
      <vt:lpstr>打个广告——WBLT</vt:lpstr>
      <vt:lpstr>打个广告——WBLT</vt:lpstr>
      <vt:lpstr>替罪羊树</vt:lpstr>
      <vt:lpstr>PowerPoint 演示文稿</vt:lpstr>
      <vt:lpstr>大概拿来解决什么样的题</vt:lpstr>
      <vt:lpstr>Notice</vt:lpstr>
      <vt:lpstr>Luogu2023 [AHOI2009]维护序列</vt:lpstr>
      <vt:lpstr>Problem</vt:lpstr>
      <vt:lpstr>Solution</vt:lpstr>
      <vt:lpstr>常见的打标记的操作</vt:lpstr>
      <vt:lpstr>Luogu4513 小白逛公园</vt:lpstr>
      <vt:lpstr>Solution</vt:lpstr>
      <vt:lpstr>Solution</vt:lpstr>
      <vt:lpstr>Luogu2042 [NOI2005]维护数列</vt:lpstr>
      <vt:lpstr>Solution</vt:lpstr>
      <vt:lpstr>Luogu5482 [JLOI2011]不等式组</vt:lpstr>
      <vt:lpstr>Solution</vt:lpstr>
      <vt:lpstr>Luogu1471 方差</vt:lpstr>
      <vt:lpstr>Solution</vt:lpstr>
      <vt:lpstr>Solution</vt:lpstr>
      <vt:lpstr>某经典问题</vt:lpstr>
      <vt:lpstr>Solution</vt:lpstr>
      <vt:lpstr>Solution</vt:lpstr>
      <vt:lpstr>Luogu4198 楼房重建</vt:lpstr>
      <vt:lpstr>Solution1</vt:lpstr>
      <vt:lpstr>Solution1</vt:lpstr>
      <vt:lpstr>Solution2</vt:lpstr>
      <vt:lpstr>Solution2</vt:lpstr>
      <vt:lpstr>Solution2</vt:lpstr>
      <vt:lpstr>Solution2</vt:lpstr>
      <vt:lpstr>Solution2</vt:lpstr>
      <vt:lpstr>Solution2</vt:lpstr>
      <vt:lpstr>Luogu4036 [JSOI2008]火星人</vt:lpstr>
      <vt:lpstr>Solution</vt:lpstr>
      <vt:lpstr>Solution</vt:lpstr>
      <vt:lpstr>题</vt:lpstr>
      <vt:lpstr>PowerPoint 演示文稿</vt:lpstr>
      <vt:lpstr>Luogu2757 [国家集训队]等差子序列</vt:lpstr>
      <vt:lpstr>Solution</vt:lpstr>
      <vt:lpstr>Luogu6327 区间加区间sin和</vt:lpstr>
      <vt:lpstr>Solution</vt:lpstr>
      <vt:lpstr>Solution</vt:lpstr>
      <vt:lpstr>Luogu7706 「Wdsr-2.7」文文的摄影布置</vt:lpstr>
      <vt:lpstr>Solution</vt:lpstr>
      <vt:lpstr>Luogu5278 算术天才⑨与等差数列</vt:lpstr>
      <vt:lpstr>Solution1</vt:lpstr>
      <vt:lpstr>Solution1</vt:lpstr>
      <vt:lpstr>Solution1</vt:lpstr>
      <vt:lpstr>Solution1</vt:lpstr>
      <vt:lpstr>Solution1</vt:lpstr>
      <vt:lpstr>Solution2</vt:lpstr>
      <vt:lpstr>Solution2</vt:lpstr>
      <vt:lpstr>Solution2</vt:lpstr>
      <vt:lpstr>Solution2</vt:lpstr>
      <vt:lpstr>Solution2</vt:lpstr>
      <vt:lpstr>Codechef DGCD（弱化版）</vt:lpstr>
      <vt:lpstr>Solution</vt:lpstr>
      <vt:lpstr>Solution</vt:lpstr>
      <vt:lpstr>未公开题目</vt:lpstr>
      <vt:lpstr>PowerPoint 演示文稿</vt:lpstr>
      <vt:lpstr>Luogu4344 [SHOI2015]脑洞治疗仪</vt:lpstr>
      <vt:lpstr>Solution</vt:lpstr>
      <vt:lpstr>Solution</vt:lpstr>
      <vt:lpstr>Solution</vt:lpstr>
      <vt:lpstr>Luogu3215 [HNOI2011]括号修复 / [JSOI2011]括号序列</vt:lpstr>
      <vt:lpstr>Solution</vt:lpstr>
      <vt:lpstr>Solution</vt:lpstr>
      <vt:lpstr>Luogu3586 [POI2015]Logistyka</vt:lpstr>
      <vt:lpstr>Solution</vt:lpstr>
      <vt:lpstr>Proof</vt:lpstr>
      <vt:lpstr>Proof</vt:lpstr>
      <vt:lpstr>Solution</vt:lpstr>
      <vt:lpstr>Luogu6105 [Ynoi2010] y-fast trie</vt:lpstr>
      <vt:lpstr>Solution</vt:lpstr>
      <vt:lpstr>Solution</vt:lpstr>
      <vt:lpstr>Solution1</vt:lpstr>
      <vt:lpstr>Solution1</vt:lpstr>
      <vt:lpstr>Solution1</vt:lpstr>
      <vt:lpstr>Solution1</vt:lpstr>
      <vt:lpstr>Solution2</vt:lpstr>
      <vt:lpstr>Petrozavodsk Camp2018 MIPT Contest B. Bag of Bags</vt:lpstr>
      <vt:lpstr>Solution</vt:lpstr>
      <vt:lpstr>Solution</vt:lpstr>
      <vt:lpstr>Luogu6617查找 Search</vt:lpstr>
      <vt:lpstr>Solution</vt:lpstr>
      <vt:lpstr>Solution</vt:lpstr>
      <vt:lpstr>Solution</vt:lpstr>
      <vt:lpstr>Solution</vt:lpstr>
      <vt:lpstr>Luogu5069 [Ynoi2015]纵使日薄西山</vt:lpstr>
      <vt:lpstr>Solution</vt:lpstr>
      <vt:lpstr>Solution</vt:lpstr>
      <vt:lpstr>Solution</vt:lpstr>
      <vt:lpstr>“李超线段树”</vt:lpstr>
      <vt:lpstr>Solution</vt:lpstr>
      <vt:lpstr>Solution</vt:lpstr>
      <vt:lpstr>Solution</vt:lpstr>
      <vt:lpstr>Solution</vt:lpstr>
      <vt:lpstr>Solution</vt:lpstr>
      <vt:lpstr>Luogu5608 [Ynoi2013]文化课</vt:lpstr>
      <vt:lpstr>Solution</vt:lpstr>
      <vt:lpstr>区间值修改</vt:lpstr>
      <vt:lpstr>区间符号修改</vt:lpstr>
      <vt:lpstr>区间符号修改</vt:lpstr>
      <vt:lpstr>区间信息合并</vt:lpstr>
      <vt:lpstr>Complexity</vt:lpstr>
      <vt:lpstr>Complexity</vt:lpstr>
      <vt:lpstr>CF280D k-Maximum Subsequence Sum</vt:lpstr>
      <vt:lpstr>Solution</vt:lpstr>
      <vt:lpstr>Solution</vt:lpstr>
      <vt:lpstr>Solution</vt:lpstr>
      <vt:lpstr>2.简单的均摊复杂度问题</vt:lpstr>
      <vt:lpstr>序列染色段数均摊</vt:lpstr>
      <vt:lpstr>序列染色段数均摊</vt:lpstr>
      <vt:lpstr>随便YY的题1</vt:lpstr>
      <vt:lpstr>Solution</vt:lpstr>
      <vt:lpstr>Solution1</vt:lpstr>
      <vt:lpstr>Solution1</vt:lpstr>
      <vt:lpstr>Solution2</vt:lpstr>
      <vt:lpstr>CF444C DZY Loves Colors</vt:lpstr>
      <vt:lpstr>Solution</vt:lpstr>
      <vt:lpstr>CF453E Little Pony and Lord Tirek</vt:lpstr>
      <vt:lpstr>Solution</vt:lpstr>
      <vt:lpstr>Solution</vt:lpstr>
      <vt:lpstr>Solution</vt:lpstr>
      <vt:lpstr>“重量”平衡树</vt:lpstr>
      <vt:lpstr>“重量”平衡树</vt:lpstr>
      <vt:lpstr>Luogu5610 [Ynoi2013]大学</vt:lpstr>
      <vt:lpstr>Solution</vt:lpstr>
      <vt:lpstr>Solution</vt:lpstr>
      <vt:lpstr>题</vt:lpstr>
      <vt:lpstr>PowerPoint 演示文稿</vt:lpstr>
      <vt:lpstr>CF438D</vt:lpstr>
      <vt:lpstr>Solution</vt:lpstr>
      <vt:lpstr>HDU 6315 Naive Operations</vt:lpstr>
      <vt:lpstr>Solution</vt:lpstr>
      <vt:lpstr>Solution</vt:lpstr>
      <vt:lpstr>CF702F T-Shirts</vt:lpstr>
      <vt:lpstr>Solution</vt:lpstr>
      <vt:lpstr>Solution</vt:lpstr>
      <vt:lpstr>Solution</vt:lpstr>
      <vt:lpstr>TEST_69</vt:lpstr>
      <vt:lpstr>Solution</vt:lpstr>
      <vt:lpstr>Loj6029. 「雅礼集训 2017 Day1」市场</vt:lpstr>
      <vt:lpstr>Solution</vt:lpstr>
      <vt:lpstr>Solution</vt:lpstr>
      <vt:lpstr>UOJ228. 基础数据结构练习题</vt:lpstr>
      <vt:lpstr>Solution</vt:lpstr>
      <vt:lpstr>Solution</vt:lpstr>
      <vt:lpstr>Solution</vt:lpstr>
      <vt:lpstr>Luogu5068 [Ynoi2015]我回来了&amp; [Code+#7]教科书般的亵渎</vt:lpstr>
      <vt:lpstr>Solution</vt:lpstr>
      <vt:lpstr>Solution</vt:lpstr>
      <vt:lpstr>Luogu7447 [Ynoi2007] rgxsxrs</vt:lpstr>
      <vt:lpstr>Solution</vt:lpstr>
      <vt:lpstr>Solution</vt:lpstr>
      <vt:lpstr>Solution</vt:lpstr>
      <vt:lpstr>TEST_98</vt:lpstr>
      <vt:lpstr>Solution</vt:lpstr>
      <vt:lpstr>Luogu5066 [Ynoi2014] 人人本着正义之名</vt:lpstr>
      <vt:lpstr>Solution</vt:lpstr>
      <vt:lpstr>Solution</vt:lpstr>
      <vt:lpstr>Solution</vt:lpstr>
      <vt:lpstr>Loj6777. 「2021 营员交流」大毒瘤</vt:lpstr>
      <vt:lpstr>分析</vt:lpstr>
      <vt:lpstr>Solution</vt:lpstr>
      <vt:lpstr>Solution</vt:lpstr>
      <vt:lpstr>Solution</vt:lpstr>
      <vt:lpstr>Petrozavodsk Camp2018 MIPT Contest H.Halve and Merge</vt:lpstr>
      <vt:lpstr>Solution</vt:lpstr>
      <vt:lpstr>PKUSC2021D1T2 逛街</vt:lpstr>
      <vt:lpstr>Solution</vt:lpstr>
      <vt:lpstr>Luogu3747 [六省联考2017]相逢是问候</vt:lpstr>
      <vt:lpstr>Solution</vt:lpstr>
      <vt:lpstr>Solution</vt:lpstr>
      <vt:lpstr>Old Driver Tree</vt:lpstr>
      <vt:lpstr>Old Driver Tree</vt:lpstr>
      <vt:lpstr>Old Driver Tree</vt:lpstr>
      <vt:lpstr>Old Driver Tree</vt:lpstr>
      <vt:lpstr>Effect</vt:lpstr>
      <vt:lpstr>CF1446D2 Frequency Problem</vt:lpstr>
      <vt:lpstr>Solution</vt:lpstr>
      <vt:lpstr>Solution</vt:lpstr>
      <vt:lpstr>Solution</vt:lpstr>
      <vt:lpstr>Solution</vt:lpstr>
      <vt:lpstr>Solution</vt:lpstr>
      <vt:lpstr>Luogu4062 [Code+#1]Yazid 的新生舞会</vt:lpstr>
      <vt:lpstr>Solution</vt:lpstr>
      <vt:lpstr>Solution</vt:lpstr>
      <vt:lpstr>CF765F Souvenirs</vt:lpstr>
      <vt:lpstr>Solution</vt:lpstr>
      <vt:lpstr>Solution</vt:lpstr>
      <vt:lpstr>Solution</vt:lpstr>
      <vt:lpstr>Luogu5073 [Ynoi2015]世界で一番幸せな女の子</vt:lpstr>
      <vt:lpstr>Solution1</vt:lpstr>
      <vt:lpstr>Solution1</vt:lpstr>
      <vt:lpstr>Solution1</vt:lpstr>
      <vt:lpstr>Solution2</vt:lpstr>
      <vt:lpstr>Solution2</vt:lpstr>
      <vt:lpstr>Solution2</vt:lpstr>
      <vt:lpstr>Solution2</vt:lpstr>
      <vt:lpstr>Solution2</vt:lpstr>
      <vt:lpstr>Thanks for listening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Cai Chengze</dc:creator>
  <cp:lastModifiedBy>Cai Chengze</cp:lastModifiedBy>
  <cp:revision>69</cp:revision>
  <dcterms:created xsi:type="dcterms:W3CDTF">2021-08-04T05:31:48Z</dcterms:created>
  <dcterms:modified xsi:type="dcterms:W3CDTF">2022-02-11T03:57:53Z</dcterms:modified>
</cp:coreProperties>
</file>